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9" r:id="rId3"/>
    <p:sldId id="271" r:id="rId4"/>
    <p:sldId id="257" r:id="rId5"/>
    <p:sldId id="259" r:id="rId6"/>
    <p:sldId id="283" r:id="rId7"/>
    <p:sldId id="274" r:id="rId8"/>
    <p:sldId id="273" r:id="rId9"/>
    <p:sldId id="260" r:id="rId10"/>
    <p:sldId id="263" r:id="rId11"/>
    <p:sldId id="265" r:id="rId12"/>
    <p:sldId id="264" r:id="rId13"/>
    <p:sldId id="272" r:id="rId14"/>
    <p:sldId id="266" r:id="rId15"/>
    <p:sldId id="267" r:id="rId16"/>
    <p:sldId id="268" r:id="rId17"/>
    <p:sldId id="276" r:id="rId18"/>
    <p:sldId id="278" r:id="rId19"/>
    <p:sldId id="277" r:id="rId20"/>
    <p:sldId id="279" r:id="rId21"/>
    <p:sldId id="285" r:id="rId22"/>
    <p:sldId id="282" r:id="rId23"/>
    <p:sldId id="281" r:id="rId24"/>
    <p:sldId id="284" r:id="rId25"/>
    <p:sldId id="286" r:id="rId26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niel 1-5" id="{82420792-A5E5-E14D-B949-4EF280B3F51B}">
          <p14:sldIdLst>
            <p14:sldId id="256"/>
            <p14:sldId id="269"/>
            <p14:sldId id="271"/>
            <p14:sldId id="257"/>
            <p14:sldId id="259"/>
          </p14:sldIdLst>
        </p14:section>
        <p14:section name="Yvonne 6 - 7" id="{117C7482-32FE-D54E-A122-8F2FB93942BA}">
          <p14:sldIdLst>
            <p14:sldId id="283"/>
            <p14:sldId id="274"/>
          </p14:sldIdLst>
        </p14:section>
        <p14:section name="Shawn 8" id="{3AC1ED51-525A-0349-A6AC-B1E32AF89768}">
          <p14:sldIdLst>
            <p14:sldId id="273"/>
          </p14:sldIdLst>
        </p14:section>
        <p14:section name="Yvonne 9-10" id="{C90CC7AD-5E2B-4C41-A25D-EFF945C4101D}">
          <p14:sldIdLst>
            <p14:sldId id="260"/>
            <p14:sldId id="263"/>
          </p14:sldIdLst>
        </p14:section>
        <p14:section name="Erica 11-13" id="{10CF374C-7D10-6D41-8A52-3A2934AAE5EE}">
          <p14:sldIdLst>
            <p14:sldId id="265"/>
            <p14:sldId id="264"/>
            <p14:sldId id="272"/>
          </p14:sldIdLst>
        </p14:section>
        <p14:section name="Shawn 14-19" id="{F72A43F4-E8A3-5F49-9B13-87BF212E4035}">
          <p14:sldIdLst>
            <p14:sldId id="266"/>
            <p14:sldId id="267"/>
            <p14:sldId id="268"/>
            <p14:sldId id="276"/>
            <p14:sldId id="278"/>
            <p14:sldId id="277"/>
          </p14:sldIdLst>
        </p14:section>
        <p14:section name="Daniel 20-22" id="{EC600DBA-A139-6742-95D5-116154792F0F}">
          <p14:sldIdLst>
            <p14:sldId id="279"/>
            <p14:sldId id="285"/>
            <p14:sldId id="282"/>
          </p14:sldIdLst>
        </p14:section>
        <p14:section name="Yvonne 23-24" id="{37D5B4AD-849D-EE40-B408-750AFD68B4AB}">
          <p14:sldIdLst>
            <p14:sldId id="281"/>
            <p14:sldId id="284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24"/>
    <p:restoredTop sz="94586"/>
  </p:normalViewPr>
  <p:slideViewPr>
    <p:cSldViewPr snapToGrid="0">
      <p:cViewPr varScale="1">
        <p:scale>
          <a:sx n="72" d="100"/>
          <a:sy n="72" d="100"/>
        </p:scale>
        <p:origin x="216" y="8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7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531D96-89C6-49B3-B912-BC8C501D3BE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46B691-2B87-4AF3-B636-6EEDC57393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Air temperature readings </a:t>
          </a:r>
        </a:p>
      </dgm:t>
    </dgm:pt>
    <dgm:pt modelId="{0710C048-E85C-4BB1-8069-4DE4F079F53D}" type="parTrans" cxnId="{FCAEBA37-3015-46A3-B814-CE1F66149007}">
      <dgm:prSet/>
      <dgm:spPr/>
      <dgm:t>
        <a:bodyPr/>
        <a:lstStyle/>
        <a:p>
          <a:endParaRPr lang="en-US"/>
        </a:p>
      </dgm:t>
    </dgm:pt>
    <dgm:pt modelId="{B148CF3D-640D-4EDE-9795-3E7C7AA47FD2}" type="sibTrans" cxnId="{FCAEBA37-3015-46A3-B814-CE1F66149007}">
      <dgm:prSet/>
      <dgm:spPr/>
      <dgm:t>
        <a:bodyPr/>
        <a:lstStyle/>
        <a:p>
          <a:endParaRPr lang="en-US"/>
        </a:p>
      </dgm:t>
    </dgm:pt>
    <dgm:pt modelId="{DA10B27A-0245-4FFA-A9BB-E656E3C310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Humidity readings</a:t>
          </a:r>
        </a:p>
      </dgm:t>
    </dgm:pt>
    <dgm:pt modelId="{9772A24C-E9E8-4784-B125-E9B66E92CA09}" type="parTrans" cxnId="{56D99B85-C3F4-4C6E-A689-1E03C00E26AA}">
      <dgm:prSet/>
      <dgm:spPr/>
      <dgm:t>
        <a:bodyPr/>
        <a:lstStyle/>
        <a:p>
          <a:endParaRPr lang="en-US"/>
        </a:p>
      </dgm:t>
    </dgm:pt>
    <dgm:pt modelId="{1265498B-B483-4545-A6E2-609749DDAC95}" type="sibTrans" cxnId="{56D99B85-C3F4-4C6E-A689-1E03C00E26AA}">
      <dgm:prSet/>
      <dgm:spPr/>
      <dgm:t>
        <a:bodyPr/>
        <a:lstStyle/>
        <a:p>
          <a:endParaRPr lang="en-US"/>
        </a:p>
      </dgm:t>
    </dgm:pt>
    <dgm:pt modelId="{684BA128-7AA0-4D10-83BD-7EFA324A3E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HDB transaction prices </a:t>
          </a:r>
        </a:p>
      </dgm:t>
    </dgm:pt>
    <dgm:pt modelId="{37C2A05A-0DDA-42D7-86E1-A656C0533959}" type="parTrans" cxnId="{C162A9AC-15DB-4CE3-92F7-13A59FD9D14B}">
      <dgm:prSet/>
      <dgm:spPr/>
      <dgm:t>
        <a:bodyPr/>
        <a:lstStyle/>
        <a:p>
          <a:endParaRPr lang="en-US"/>
        </a:p>
      </dgm:t>
    </dgm:pt>
    <dgm:pt modelId="{13820ACA-4338-4A9C-A09F-0DF424EE8177}" type="sibTrans" cxnId="{C162A9AC-15DB-4CE3-92F7-13A59FD9D14B}">
      <dgm:prSet/>
      <dgm:spPr/>
      <dgm:t>
        <a:bodyPr/>
        <a:lstStyle/>
        <a:p>
          <a:endParaRPr lang="en-US"/>
        </a:p>
      </dgm:t>
    </dgm:pt>
    <dgm:pt modelId="{E05A9ADF-4526-4C20-A698-09330C2CD992}" type="pres">
      <dgm:prSet presAssocID="{10531D96-89C6-49B3-B912-BC8C501D3BE3}" presName="root" presStyleCnt="0">
        <dgm:presLayoutVars>
          <dgm:dir/>
          <dgm:resizeHandles val="exact"/>
        </dgm:presLayoutVars>
      </dgm:prSet>
      <dgm:spPr/>
    </dgm:pt>
    <dgm:pt modelId="{914A6E45-FA87-4458-B6A4-5905382A54C1}" type="pres">
      <dgm:prSet presAssocID="{AB46B691-2B87-4AF3-B636-6EEDC57393DF}" presName="compNode" presStyleCnt="0"/>
      <dgm:spPr/>
    </dgm:pt>
    <dgm:pt modelId="{7969B39D-F2E8-4A20-9759-7E121AFF8513}" type="pres">
      <dgm:prSet presAssocID="{AB46B691-2B87-4AF3-B636-6EEDC57393D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3EE84BFE-0A1F-42F6-A5F0-1853057B644E}" type="pres">
      <dgm:prSet presAssocID="{AB46B691-2B87-4AF3-B636-6EEDC57393DF}" presName="spaceRect" presStyleCnt="0"/>
      <dgm:spPr/>
    </dgm:pt>
    <dgm:pt modelId="{7B26879A-1C82-4686-85E2-B62419B62551}" type="pres">
      <dgm:prSet presAssocID="{AB46B691-2B87-4AF3-B636-6EEDC57393DF}" presName="textRect" presStyleLbl="revTx" presStyleIdx="0" presStyleCnt="3" custLinFactY="-51059" custLinFactNeighborX="79606" custLinFactNeighborY="-100000">
        <dgm:presLayoutVars>
          <dgm:chMax val="1"/>
          <dgm:chPref val="1"/>
        </dgm:presLayoutVars>
      </dgm:prSet>
      <dgm:spPr/>
    </dgm:pt>
    <dgm:pt modelId="{FBA7332C-FDBB-4FF0-AE98-791CF2E1E407}" type="pres">
      <dgm:prSet presAssocID="{B148CF3D-640D-4EDE-9795-3E7C7AA47FD2}" presName="sibTrans" presStyleCnt="0"/>
      <dgm:spPr/>
    </dgm:pt>
    <dgm:pt modelId="{84558FA0-5DFF-4D38-98A9-388C924D8E8E}" type="pres">
      <dgm:prSet presAssocID="{DA10B27A-0245-4FFA-A9BB-E656E3C310A9}" presName="compNode" presStyleCnt="0"/>
      <dgm:spPr/>
    </dgm:pt>
    <dgm:pt modelId="{760824B3-BA4D-4906-97ED-15AE57C4417A}" type="pres">
      <dgm:prSet presAssocID="{DA10B27A-0245-4FFA-A9BB-E656E3C310A9}" presName="iconRect" presStyleLbl="node1" presStyleIdx="1" presStyleCnt="3" custLinFactX="-100000" custLinFactY="46559" custLinFactNeighborX="-164067" custLinFactNeighborY="100000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6198F94D-A1EE-42D2-B5FB-D1903693792A}" type="pres">
      <dgm:prSet presAssocID="{DA10B27A-0245-4FFA-A9BB-E656E3C310A9}" presName="spaceRect" presStyleCnt="0"/>
      <dgm:spPr/>
    </dgm:pt>
    <dgm:pt modelId="{FBAA833D-767C-46B9-8A52-2C0A88B875EF}" type="pres">
      <dgm:prSet presAssocID="{DA10B27A-0245-4FFA-A9BB-E656E3C310A9}" presName="textRect" presStyleLbl="revTx" presStyleIdx="1" presStyleCnt="3" custLinFactNeighborX="-37669" custLinFactNeighborY="42830">
        <dgm:presLayoutVars>
          <dgm:chMax val="1"/>
          <dgm:chPref val="1"/>
        </dgm:presLayoutVars>
      </dgm:prSet>
      <dgm:spPr/>
    </dgm:pt>
    <dgm:pt modelId="{CE4A68D0-EFFF-4506-AC46-B549C2695ED3}" type="pres">
      <dgm:prSet presAssocID="{1265498B-B483-4545-A6E2-609749DDAC95}" presName="sibTrans" presStyleCnt="0"/>
      <dgm:spPr/>
    </dgm:pt>
    <dgm:pt modelId="{86B7807C-37B1-4F54-B282-A33B77DDDBE5}" type="pres">
      <dgm:prSet presAssocID="{684BA128-7AA0-4D10-83BD-7EFA324A3E17}" presName="compNode" presStyleCnt="0"/>
      <dgm:spPr/>
    </dgm:pt>
    <dgm:pt modelId="{FA2B5BD6-D1C5-41A3-8565-932C2BB752CC}" type="pres">
      <dgm:prSet presAssocID="{684BA128-7AA0-4D10-83BD-7EFA324A3E17}" presName="iconRect" presStyleLbl="node1" presStyleIdx="2" presStyleCnt="3" custLinFactX="-30533" custLinFactNeighborX="-100000" custLinFactNeighborY="22511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46466BC-72D1-43E4-ACDC-4EC9BF4BEACD}" type="pres">
      <dgm:prSet presAssocID="{684BA128-7AA0-4D10-83BD-7EFA324A3E17}" presName="spaceRect" presStyleCnt="0"/>
      <dgm:spPr/>
    </dgm:pt>
    <dgm:pt modelId="{C188D5E9-C60F-41D3-A626-9375E830F255}" type="pres">
      <dgm:prSet presAssocID="{684BA128-7AA0-4D10-83BD-7EFA324A3E17}" presName="textRect" presStyleLbl="revTx" presStyleIdx="2" presStyleCnt="3" custLinFactY="-40362" custLinFactNeighborX="12154" custLinFactNeighborY="-100000">
        <dgm:presLayoutVars>
          <dgm:chMax val="1"/>
          <dgm:chPref val="1"/>
        </dgm:presLayoutVars>
      </dgm:prSet>
      <dgm:spPr/>
    </dgm:pt>
  </dgm:ptLst>
  <dgm:cxnLst>
    <dgm:cxn modelId="{FCAEBA37-3015-46A3-B814-CE1F66149007}" srcId="{10531D96-89C6-49B3-B912-BC8C501D3BE3}" destId="{AB46B691-2B87-4AF3-B636-6EEDC57393DF}" srcOrd="0" destOrd="0" parTransId="{0710C048-E85C-4BB1-8069-4DE4F079F53D}" sibTransId="{B148CF3D-640D-4EDE-9795-3E7C7AA47FD2}"/>
    <dgm:cxn modelId="{E2D81D6B-032A-3E45-ADFF-0345048FF737}" type="presOf" srcId="{10531D96-89C6-49B3-B912-BC8C501D3BE3}" destId="{E05A9ADF-4526-4C20-A698-09330C2CD992}" srcOrd="0" destOrd="0" presId="urn:microsoft.com/office/officeart/2018/2/layout/IconLabelList"/>
    <dgm:cxn modelId="{E6489B6B-616E-4B44-8D74-4C546F0DCDF3}" type="presOf" srcId="{AB46B691-2B87-4AF3-B636-6EEDC57393DF}" destId="{7B26879A-1C82-4686-85E2-B62419B62551}" srcOrd="0" destOrd="0" presId="urn:microsoft.com/office/officeart/2018/2/layout/IconLabelList"/>
    <dgm:cxn modelId="{56D99B85-C3F4-4C6E-A689-1E03C00E26AA}" srcId="{10531D96-89C6-49B3-B912-BC8C501D3BE3}" destId="{DA10B27A-0245-4FFA-A9BB-E656E3C310A9}" srcOrd="1" destOrd="0" parTransId="{9772A24C-E9E8-4784-B125-E9B66E92CA09}" sibTransId="{1265498B-B483-4545-A6E2-609749DDAC95}"/>
    <dgm:cxn modelId="{EB020A99-F7F9-8040-B80A-F76E92BC8186}" type="presOf" srcId="{DA10B27A-0245-4FFA-A9BB-E656E3C310A9}" destId="{FBAA833D-767C-46B9-8A52-2C0A88B875EF}" srcOrd="0" destOrd="0" presId="urn:microsoft.com/office/officeart/2018/2/layout/IconLabelList"/>
    <dgm:cxn modelId="{C162A9AC-15DB-4CE3-92F7-13A59FD9D14B}" srcId="{10531D96-89C6-49B3-B912-BC8C501D3BE3}" destId="{684BA128-7AA0-4D10-83BD-7EFA324A3E17}" srcOrd="2" destOrd="0" parTransId="{37C2A05A-0DDA-42D7-86E1-A656C0533959}" sibTransId="{13820ACA-4338-4A9C-A09F-0DF424EE8177}"/>
    <dgm:cxn modelId="{109684EF-00C1-5149-9254-0F11B3AE64D1}" type="presOf" srcId="{684BA128-7AA0-4D10-83BD-7EFA324A3E17}" destId="{C188D5E9-C60F-41D3-A626-9375E830F255}" srcOrd="0" destOrd="0" presId="urn:microsoft.com/office/officeart/2018/2/layout/IconLabelList"/>
    <dgm:cxn modelId="{7BA4D820-1C3E-6D4D-9A08-50FCB2258DCD}" type="presParOf" srcId="{E05A9ADF-4526-4C20-A698-09330C2CD992}" destId="{914A6E45-FA87-4458-B6A4-5905382A54C1}" srcOrd="0" destOrd="0" presId="urn:microsoft.com/office/officeart/2018/2/layout/IconLabelList"/>
    <dgm:cxn modelId="{B23B5958-A047-284E-B0D0-72B9D846FB01}" type="presParOf" srcId="{914A6E45-FA87-4458-B6A4-5905382A54C1}" destId="{7969B39D-F2E8-4A20-9759-7E121AFF8513}" srcOrd="0" destOrd="0" presId="urn:microsoft.com/office/officeart/2018/2/layout/IconLabelList"/>
    <dgm:cxn modelId="{26451BE8-FEB4-7045-BE75-ADD93657E3EA}" type="presParOf" srcId="{914A6E45-FA87-4458-B6A4-5905382A54C1}" destId="{3EE84BFE-0A1F-42F6-A5F0-1853057B644E}" srcOrd="1" destOrd="0" presId="urn:microsoft.com/office/officeart/2018/2/layout/IconLabelList"/>
    <dgm:cxn modelId="{EC585D26-07D2-7648-A00A-4826C40D7405}" type="presParOf" srcId="{914A6E45-FA87-4458-B6A4-5905382A54C1}" destId="{7B26879A-1C82-4686-85E2-B62419B62551}" srcOrd="2" destOrd="0" presId="urn:microsoft.com/office/officeart/2018/2/layout/IconLabelList"/>
    <dgm:cxn modelId="{3CCDAF60-6FF7-B948-8ADA-5B24AEA8F0A2}" type="presParOf" srcId="{E05A9ADF-4526-4C20-A698-09330C2CD992}" destId="{FBA7332C-FDBB-4FF0-AE98-791CF2E1E407}" srcOrd="1" destOrd="0" presId="urn:microsoft.com/office/officeart/2018/2/layout/IconLabelList"/>
    <dgm:cxn modelId="{4E0D02B8-D69A-7849-9FF7-81AF98BBA48A}" type="presParOf" srcId="{E05A9ADF-4526-4C20-A698-09330C2CD992}" destId="{84558FA0-5DFF-4D38-98A9-388C924D8E8E}" srcOrd="2" destOrd="0" presId="urn:microsoft.com/office/officeart/2018/2/layout/IconLabelList"/>
    <dgm:cxn modelId="{BEC7DB41-987E-1A48-87F8-049D51C9BB4B}" type="presParOf" srcId="{84558FA0-5DFF-4D38-98A9-388C924D8E8E}" destId="{760824B3-BA4D-4906-97ED-15AE57C4417A}" srcOrd="0" destOrd="0" presId="urn:microsoft.com/office/officeart/2018/2/layout/IconLabelList"/>
    <dgm:cxn modelId="{60A56D88-1B5D-B545-A2C4-077A0CFDC592}" type="presParOf" srcId="{84558FA0-5DFF-4D38-98A9-388C924D8E8E}" destId="{6198F94D-A1EE-42D2-B5FB-D1903693792A}" srcOrd="1" destOrd="0" presId="urn:microsoft.com/office/officeart/2018/2/layout/IconLabelList"/>
    <dgm:cxn modelId="{238A77C1-2AE4-0D44-9AB6-6FC5EE9DAD21}" type="presParOf" srcId="{84558FA0-5DFF-4D38-98A9-388C924D8E8E}" destId="{FBAA833D-767C-46B9-8A52-2C0A88B875EF}" srcOrd="2" destOrd="0" presId="urn:microsoft.com/office/officeart/2018/2/layout/IconLabelList"/>
    <dgm:cxn modelId="{BB97FC92-72E3-B34A-8E89-4CF08F4522C0}" type="presParOf" srcId="{E05A9ADF-4526-4C20-A698-09330C2CD992}" destId="{CE4A68D0-EFFF-4506-AC46-B549C2695ED3}" srcOrd="3" destOrd="0" presId="urn:microsoft.com/office/officeart/2018/2/layout/IconLabelList"/>
    <dgm:cxn modelId="{BDCDA352-3685-A442-93ED-8151E3F448E8}" type="presParOf" srcId="{E05A9ADF-4526-4C20-A698-09330C2CD992}" destId="{86B7807C-37B1-4F54-B282-A33B77DDDBE5}" srcOrd="4" destOrd="0" presId="urn:microsoft.com/office/officeart/2018/2/layout/IconLabelList"/>
    <dgm:cxn modelId="{00577FB0-3BBC-D240-B985-5C703540A2C1}" type="presParOf" srcId="{86B7807C-37B1-4F54-B282-A33B77DDDBE5}" destId="{FA2B5BD6-D1C5-41A3-8565-932C2BB752CC}" srcOrd="0" destOrd="0" presId="urn:microsoft.com/office/officeart/2018/2/layout/IconLabelList"/>
    <dgm:cxn modelId="{F7AE848E-7398-4747-BED9-086C69F5FE1C}" type="presParOf" srcId="{86B7807C-37B1-4F54-B282-A33B77DDDBE5}" destId="{546466BC-72D1-43E4-ACDC-4EC9BF4BEACD}" srcOrd="1" destOrd="0" presId="urn:microsoft.com/office/officeart/2018/2/layout/IconLabelList"/>
    <dgm:cxn modelId="{A890C142-7140-7241-A0DA-2EB36CE68974}" type="presParOf" srcId="{86B7807C-37B1-4F54-B282-A33B77DDDBE5}" destId="{C188D5E9-C60F-41D3-A626-9375E830F25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55E3F7-A11F-4617-8DFF-02CE8E06D79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7B46E5-CE9A-4927-AADF-44742D3BE582}">
      <dgm:prSet/>
      <dgm:spPr/>
      <dgm:t>
        <a:bodyPr/>
        <a:lstStyle/>
        <a:p>
          <a:r>
            <a:rPr lang="en-US" dirty="0"/>
            <a:t>Data normalisation to reduce redundancy</a:t>
          </a:r>
        </a:p>
      </dgm:t>
    </dgm:pt>
    <dgm:pt modelId="{554ABCE3-71A6-4E66-BA41-5A34F2B70B4F}" type="parTrans" cxnId="{27E87CE4-410E-4425-B561-660FC01F7E3B}">
      <dgm:prSet/>
      <dgm:spPr/>
      <dgm:t>
        <a:bodyPr/>
        <a:lstStyle/>
        <a:p>
          <a:endParaRPr lang="en-US"/>
        </a:p>
      </dgm:t>
    </dgm:pt>
    <dgm:pt modelId="{E251A772-00C1-4EA3-9587-F482559B8F62}" type="sibTrans" cxnId="{27E87CE4-410E-4425-B561-660FC01F7E3B}">
      <dgm:prSet phldrT="01" phldr="0"/>
      <dgm:spPr/>
      <dgm:t>
        <a:bodyPr/>
        <a:lstStyle/>
        <a:p>
          <a:endParaRPr lang="en-US" dirty="0"/>
        </a:p>
      </dgm:t>
    </dgm:pt>
    <dgm:pt modelId="{0E5E6710-5D1E-4833-9CF9-A5ED4D26C566}">
      <dgm:prSet/>
      <dgm:spPr/>
      <dgm:t>
        <a:bodyPr/>
        <a:lstStyle/>
        <a:p>
          <a:r>
            <a:rPr lang="en-US" dirty="0"/>
            <a:t>Split JSON data to different data frames to remove repetition</a:t>
          </a:r>
        </a:p>
      </dgm:t>
    </dgm:pt>
    <dgm:pt modelId="{E90ABD7B-35B1-4EB8-92A6-3FC63C24E02A}" type="parTrans" cxnId="{148544DC-D197-439B-A6A8-4050F95DC45E}">
      <dgm:prSet/>
      <dgm:spPr/>
      <dgm:t>
        <a:bodyPr/>
        <a:lstStyle/>
        <a:p>
          <a:endParaRPr lang="en-US"/>
        </a:p>
      </dgm:t>
    </dgm:pt>
    <dgm:pt modelId="{FB01F5D5-B606-4055-B23D-26ABA1EDDBC0}" type="sibTrans" cxnId="{148544DC-D197-439B-A6A8-4050F95DC45E}">
      <dgm:prSet phldrT="02" phldr="0"/>
      <dgm:spPr/>
      <dgm:t>
        <a:bodyPr/>
        <a:lstStyle/>
        <a:p>
          <a:endParaRPr lang="en-US"/>
        </a:p>
      </dgm:t>
    </dgm:pt>
    <dgm:pt modelId="{AB2EEC6D-A1B9-48DA-B047-FBF962B95417}">
      <dgm:prSet/>
      <dgm:spPr/>
      <dgm:t>
        <a:bodyPr/>
        <a:lstStyle/>
        <a:p>
          <a:r>
            <a:rPr lang="en-US" dirty="0"/>
            <a:t>Drop unnecessary columns</a:t>
          </a:r>
        </a:p>
      </dgm:t>
    </dgm:pt>
    <dgm:pt modelId="{E14A4AD7-9803-47B6-9B38-7B98ECC80550}" type="parTrans" cxnId="{0BF49FCD-8E11-427F-B3D1-B9EA31E395A1}">
      <dgm:prSet/>
      <dgm:spPr/>
      <dgm:t>
        <a:bodyPr/>
        <a:lstStyle/>
        <a:p>
          <a:endParaRPr lang="en-US"/>
        </a:p>
      </dgm:t>
    </dgm:pt>
    <dgm:pt modelId="{73D2255A-CEAF-4EEC-A9F5-CA0361092E48}" type="sibTrans" cxnId="{0BF49FCD-8E11-427F-B3D1-B9EA31E395A1}">
      <dgm:prSet phldrT="03" phldr="0"/>
      <dgm:spPr/>
      <dgm:t>
        <a:bodyPr/>
        <a:lstStyle/>
        <a:p>
          <a:endParaRPr lang="en-US"/>
        </a:p>
      </dgm:t>
    </dgm:pt>
    <dgm:pt modelId="{5F2D63D8-85F4-4980-B869-084B9625B3A3}">
      <dgm:prSet/>
      <dgm:spPr/>
      <dgm:t>
        <a:bodyPr/>
        <a:lstStyle/>
        <a:p>
          <a:r>
            <a:rPr lang="en-US"/>
            <a:t>Filter out outliers or incomplete data</a:t>
          </a:r>
        </a:p>
      </dgm:t>
    </dgm:pt>
    <dgm:pt modelId="{F0005267-7468-4CB5-9DBF-99914BBC922B}" type="parTrans" cxnId="{A6051F41-F43A-4776-A46E-E804986EDAF4}">
      <dgm:prSet/>
      <dgm:spPr/>
      <dgm:t>
        <a:bodyPr/>
        <a:lstStyle/>
        <a:p>
          <a:endParaRPr lang="en-US"/>
        </a:p>
      </dgm:t>
    </dgm:pt>
    <dgm:pt modelId="{64986816-D3A5-4B37-8219-EC051A308350}" type="sibTrans" cxnId="{A6051F41-F43A-4776-A46E-E804986EDAF4}">
      <dgm:prSet phldrT="04" phldr="0"/>
      <dgm:spPr/>
      <dgm:t>
        <a:bodyPr/>
        <a:lstStyle/>
        <a:p>
          <a:endParaRPr lang="en-US"/>
        </a:p>
      </dgm:t>
    </dgm:pt>
    <dgm:pt modelId="{9E28E84A-6603-C548-BD02-E17F2CCA285A}" type="pres">
      <dgm:prSet presAssocID="{5355E3F7-A11F-4617-8DFF-02CE8E06D794}" presName="diagram" presStyleCnt="0">
        <dgm:presLayoutVars>
          <dgm:dir/>
          <dgm:resizeHandles val="exact"/>
        </dgm:presLayoutVars>
      </dgm:prSet>
      <dgm:spPr/>
    </dgm:pt>
    <dgm:pt modelId="{29D878A4-880D-FA4F-8126-E4CFB0A83DF7}" type="pres">
      <dgm:prSet presAssocID="{577B46E5-CE9A-4927-AADF-44742D3BE582}" presName="node" presStyleLbl="node1" presStyleIdx="0" presStyleCnt="4" custLinFactNeighborX="19165" custLinFactNeighborY="-57038">
        <dgm:presLayoutVars>
          <dgm:bulletEnabled val="1"/>
        </dgm:presLayoutVars>
      </dgm:prSet>
      <dgm:spPr/>
    </dgm:pt>
    <dgm:pt modelId="{3791971B-AF80-C548-A23F-0F6FB6255303}" type="pres">
      <dgm:prSet presAssocID="{E251A772-00C1-4EA3-9587-F482559B8F62}" presName="sibTrans" presStyleCnt="0"/>
      <dgm:spPr/>
    </dgm:pt>
    <dgm:pt modelId="{846DB573-6FF8-6C4B-A9B1-695E523FD46A}" type="pres">
      <dgm:prSet presAssocID="{0E5E6710-5D1E-4833-9CF9-A5ED4D26C566}" presName="node" presStyleLbl="node1" presStyleIdx="1" presStyleCnt="4" custLinFactNeighborX="-5475" custLinFactNeighborY="18872">
        <dgm:presLayoutVars>
          <dgm:bulletEnabled val="1"/>
        </dgm:presLayoutVars>
      </dgm:prSet>
      <dgm:spPr/>
    </dgm:pt>
    <dgm:pt modelId="{A6B359BC-7C7A-E34A-8F74-A895DE3EEAC3}" type="pres">
      <dgm:prSet presAssocID="{FB01F5D5-B606-4055-B23D-26ABA1EDDBC0}" presName="sibTrans" presStyleCnt="0"/>
      <dgm:spPr/>
    </dgm:pt>
    <dgm:pt modelId="{9986EF12-E438-C54D-AD94-6C5CBE386F8B}" type="pres">
      <dgm:prSet presAssocID="{AB2EEC6D-A1B9-48DA-B047-FBF962B95417}" presName="node" presStyleLbl="node1" presStyleIdx="2" presStyleCnt="4" custLinFactNeighborX="17340" custLinFactNeighborY="-20610">
        <dgm:presLayoutVars>
          <dgm:bulletEnabled val="1"/>
        </dgm:presLayoutVars>
      </dgm:prSet>
      <dgm:spPr/>
    </dgm:pt>
    <dgm:pt modelId="{FD7D824B-7F13-6542-9810-B2A787F1E709}" type="pres">
      <dgm:prSet presAssocID="{73D2255A-CEAF-4EEC-A9F5-CA0361092E48}" presName="sibTrans" presStyleCnt="0"/>
      <dgm:spPr/>
    </dgm:pt>
    <dgm:pt modelId="{C59CF237-1743-CA47-A86E-68B57E87DB2C}" type="pres">
      <dgm:prSet presAssocID="{5F2D63D8-85F4-4980-B869-084B9625B3A3}" presName="node" presStyleLbl="node1" presStyleIdx="3" presStyleCnt="4" custLinFactNeighborX="-7758" custLinFactNeighborY="55917">
        <dgm:presLayoutVars>
          <dgm:bulletEnabled val="1"/>
        </dgm:presLayoutVars>
      </dgm:prSet>
      <dgm:spPr/>
    </dgm:pt>
  </dgm:ptLst>
  <dgm:cxnLst>
    <dgm:cxn modelId="{0B8F802B-7587-6847-84AA-17C4545A5834}" type="presOf" srcId="{0E5E6710-5D1E-4833-9CF9-A5ED4D26C566}" destId="{846DB573-6FF8-6C4B-A9B1-695E523FD46A}" srcOrd="0" destOrd="0" presId="urn:microsoft.com/office/officeart/2005/8/layout/default"/>
    <dgm:cxn modelId="{5C2BD13D-0BA3-FE48-835A-F131E2372A5A}" type="presOf" srcId="{577B46E5-CE9A-4927-AADF-44742D3BE582}" destId="{29D878A4-880D-FA4F-8126-E4CFB0A83DF7}" srcOrd="0" destOrd="0" presId="urn:microsoft.com/office/officeart/2005/8/layout/default"/>
    <dgm:cxn modelId="{A6051F41-F43A-4776-A46E-E804986EDAF4}" srcId="{5355E3F7-A11F-4617-8DFF-02CE8E06D794}" destId="{5F2D63D8-85F4-4980-B869-084B9625B3A3}" srcOrd="3" destOrd="0" parTransId="{F0005267-7468-4CB5-9DBF-99914BBC922B}" sibTransId="{64986816-D3A5-4B37-8219-EC051A308350}"/>
    <dgm:cxn modelId="{85B2657A-9BAF-D74C-9823-DCA99D8F3499}" type="presOf" srcId="{5355E3F7-A11F-4617-8DFF-02CE8E06D794}" destId="{9E28E84A-6603-C548-BD02-E17F2CCA285A}" srcOrd="0" destOrd="0" presId="urn:microsoft.com/office/officeart/2005/8/layout/default"/>
    <dgm:cxn modelId="{614A8380-3E8A-9A40-9EA8-FF1580204C5B}" type="presOf" srcId="{AB2EEC6D-A1B9-48DA-B047-FBF962B95417}" destId="{9986EF12-E438-C54D-AD94-6C5CBE386F8B}" srcOrd="0" destOrd="0" presId="urn:microsoft.com/office/officeart/2005/8/layout/default"/>
    <dgm:cxn modelId="{40B21A83-9058-1E4C-A60D-A58A88CC575D}" type="presOf" srcId="{5F2D63D8-85F4-4980-B869-084B9625B3A3}" destId="{C59CF237-1743-CA47-A86E-68B57E87DB2C}" srcOrd="0" destOrd="0" presId="urn:microsoft.com/office/officeart/2005/8/layout/default"/>
    <dgm:cxn modelId="{0BF49FCD-8E11-427F-B3D1-B9EA31E395A1}" srcId="{5355E3F7-A11F-4617-8DFF-02CE8E06D794}" destId="{AB2EEC6D-A1B9-48DA-B047-FBF962B95417}" srcOrd="2" destOrd="0" parTransId="{E14A4AD7-9803-47B6-9B38-7B98ECC80550}" sibTransId="{73D2255A-CEAF-4EEC-A9F5-CA0361092E48}"/>
    <dgm:cxn modelId="{148544DC-D197-439B-A6A8-4050F95DC45E}" srcId="{5355E3F7-A11F-4617-8DFF-02CE8E06D794}" destId="{0E5E6710-5D1E-4833-9CF9-A5ED4D26C566}" srcOrd="1" destOrd="0" parTransId="{E90ABD7B-35B1-4EB8-92A6-3FC63C24E02A}" sibTransId="{FB01F5D5-B606-4055-B23D-26ABA1EDDBC0}"/>
    <dgm:cxn modelId="{27E87CE4-410E-4425-B561-660FC01F7E3B}" srcId="{5355E3F7-A11F-4617-8DFF-02CE8E06D794}" destId="{577B46E5-CE9A-4927-AADF-44742D3BE582}" srcOrd="0" destOrd="0" parTransId="{554ABCE3-71A6-4E66-BA41-5A34F2B70B4F}" sibTransId="{E251A772-00C1-4EA3-9587-F482559B8F62}"/>
    <dgm:cxn modelId="{97C9D938-C265-8C44-A86E-4D4357F43F81}" type="presParOf" srcId="{9E28E84A-6603-C548-BD02-E17F2CCA285A}" destId="{29D878A4-880D-FA4F-8126-E4CFB0A83DF7}" srcOrd="0" destOrd="0" presId="urn:microsoft.com/office/officeart/2005/8/layout/default"/>
    <dgm:cxn modelId="{248689D8-7A83-1F4E-A213-BE2B5BE7836A}" type="presParOf" srcId="{9E28E84A-6603-C548-BD02-E17F2CCA285A}" destId="{3791971B-AF80-C548-A23F-0F6FB6255303}" srcOrd="1" destOrd="0" presId="urn:microsoft.com/office/officeart/2005/8/layout/default"/>
    <dgm:cxn modelId="{7F8FE366-70E5-F84B-A41D-6126DE3D049A}" type="presParOf" srcId="{9E28E84A-6603-C548-BD02-E17F2CCA285A}" destId="{846DB573-6FF8-6C4B-A9B1-695E523FD46A}" srcOrd="2" destOrd="0" presId="urn:microsoft.com/office/officeart/2005/8/layout/default"/>
    <dgm:cxn modelId="{D19126A7-1425-EC49-BF1B-86FC2DE95F68}" type="presParOf" srcId="{9E28E84A-6603-C548-BD02-E17F2CCA285A}" destId="{A6B359BC-7C7A-E34A-8F74-A895DE3EEAC3}" srcOrd="3" destOrd="0" presId="urn:microsoft.com/office/officeart/2005/8/layout/default"/>
    <dgm:cxn modelId="{66E0EA1A-9361-1F47-83F3-22F8FC451600}" type="presParOf" srcId="{9E28E84A-6603-C548-BD02-E17F2CCA285A}" destId="{9986EF12-E438-C54D-AD94-6C5CBE386F8B}" srcOrd="4" destOrd="0" presId="urn:microsoft.com/office/officeart/2005/8/layout/default"/>
    <dgm:cxn modelId="{E3864F4D-5157-0445-A43C-23AE074B017F}" type="presParOf" srcId="{9E28E84A-6603-C548-BD02-E17F2CCA285A}" destId="{FD7D824B-7F13-6542-9810-B2A787F1E709}" srcOrd="5" destOrd="0" presId="urn:microsoft.com/office/officeart/2005/8/layout/default"/>
    <dgm:cxn modelId="{638A4E7F-D59A-BC46-949C-84AB1E4F4B8E}" type="presParOf" srcId="{9E28E84A-6603-C548-BD02-E17F2CCA285A}" destId="{C59CF237-1743-CA47-A86E-68B57E87DB2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9B39D-F2E8-4A20-9759-7E121AFF8513}">
      <dsp:nvSpPr>
        <dsp:cNvPr id="0" name=""/>
        <dsp:cNvSpPr/>
      </dsp:nvSpPr>
      <dsp:spPr>
        <a:xfrm>
          <a:off x="1709648" y="414379"/>
          <a:ext cx="952256" cy="9522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6879A-1C82-4686-85E2-B62419B62551}">
      <dsp:nvSpPr>
        <dsp:cNvPr id="0" name=""/>
        <dsp:cNvSpPr/>
      </dsp:nvSpPr>
      <dsp:spPr>
        <a:xfrm>
          <a:off x="2812276" y="599622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 temperature readings </a:t>
          </a:r>
        </a:p>
      </dsp:txBody>
      <dsp:txXfrm>
        <a:off x="2812276" y="599622"/>
        <a:ext cx="2116125" cy="720000"/>
      </dsp:txXfrm>
    </dsp:sp>
    <dsp:sp modelId="{760824B3-BA4D-4906-97ED-15AE57C4417A}">
      <dsp:nvSpPr>
        <dsp:cNvPr id="0" name=""/>
        <dsp:cNvSpPr/>
      </dsp:nvSpPr>
      <dsp:spPr>
        <a:xfrm>
          <a:off x="1681500" y="1809996"/>
          <a:ext cx="952256" cy="952256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A833D-767C-46B9-8A52-2C0A88B875EF}">
      <dsp:nvSpPr>
        <dsp:cNvPr id="0" name=""/>
        <dsp:cNvSpPr/>
      </dsp:nvSpPr>
      <dsp:spPr>
        <a:xfrm>
          <a:off x="2817037" y="1995623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Humidity readings</a:t>
          </a:r>
        </a:p>
      </dsp:txBody>
      <dsp:txXfrm>
        <a:off x="2817037" y="1995623"/>
        <a:ext cx="2116125" cy="720000"/>
      </dsp:txXfrm>
    </dsp:sp>
    <dsp:sp modelId="{FA2B5BD6-D1C5-41A3-8565-932C2BB752CC}">
      <dsp:nvSpPr>
        <dsp:cNvPr id="0" name=""/>
        <dsp:cNvSpPr/>
      </dsp:nvSpPr>
      <dsp:spPr>
        <a:xfrm>
          <a:off x="1709863" y="3150641"/>
          <a:ext cx="952256" cy="95225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8D5E9-C60F-41D3-A626-9375E830F255}">
      <dsp:nvSpPr>
        <dsp:cNvPr id="0" name=""/>
        <dsp:cNvSpPr/>
      </dsp:nvSpPr>
      <dsp:spPr>
        <a:xfrm>
          <a:off x="2628131" y="3198540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HDB transaction prices </a:t>
          </a:r>
        </a:p>
      </dsp:txBody>
      <dsp:txXfrm>
        <a:off x="2628131" y="3198540"/>
        <a:ext cx="211612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878A4-880D-FA4F-8126-E4CFB0A83DF7}">
      <dsp:nvSpPr>
        <dsp:cNvPr id="0" name=""/>
        <dsp:cNvSpPr/>
      </dsp:nvSpPr>
      <dsp:spPr>
        <a:xfrm>
          <a:off x="519685" y="434870"/>
          <a:ext cx="2708017" cy="16248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normalisation to reduce redundancy</a:t>
          </a:r>
        </a:p>
      </dsp:txBody>
      <dsp:txXfrm>
        <a:off x="519685" y="434870"/>
        <a:ext cx="2708017" cy="1624810"/>
      </dsp:txXfrm>
    </dsp:sp>
    <dsp:sp modelId="{846DB573-6FF8-6C4B-A9B1-695E523FD46A}">
      <dsp:nvSpPr>
        <dsp:cNvPr id="0" name=""/>
        <dsp:cNvSpPr/>
      </dsp:nvSpPr>
      <dsp:spPr>
        <a:xfrm>
          <a:off x="2831249" y="1668264"/>
          <a:ext cx="2708017" cy="16248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Split JSON data to different data frames to remove repetition</a:t>
          </a:r>
        </a:p>
      </dsp:txBody>
      <dsp:txXfrm>
        <a:off x="2831249" y="1668264"/>
        <a:ext cx="2708017" cy="1624810"/>
      </dsp:txXfrm>
    </dsp:sp>
    <dsp:sp modelId="{9986EF12-E438-C54D-AD94-6C5CBE386F8B}">
      <dsp:nvSpPr>
        <dsp:cNvPr id="0" name=""/>
        <dsp:cNvSpPr/>
      </dsp:nvSpPr>
      <dsp:spPr>
        <a:xfrm>
          <a:off x="470264" y="2922368"/>
          <a:ext cx="2708017" cy="16248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Drop unnecessary columns</a:t>
          </a:r>
        </a:p>
      </dsp:txBody>
      <dsp:txXfrm>
        <a:off x="470264" y="2922368"/>
        <a:ext cx="2708017" cy="1624810"/>
      </dsp:txXfrm>
    </dsp:sp>
    <dsp:sp modelId="{C59CF237-1743-CA47-A86E-68B57E87DB2C}">
      <dsp:nvSpPr>
        <dsp:cNvPr id="0" name=""/>
        <dsp:cNvSpPr/>
      </dsp:nvSpPr>
      <dsp:spPr>
        <a:xfrm>
          <a:off x="2769425" y="4165787"/>
          <a:ext cx="2708017" cy="16248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Filter out outliers or incomplete data</a:t>
          </a:r>
        </a:p>
      </dsp:txBody>
      <dsp:txXfrm>
        <a:off x="2769425" y="4165787"/>
        <a:ext cx="2708017" cy="1624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B680EC-0B2C-776B-04FC-10033E8BFB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9F7D1-7262-E11F-E2BE-C509881FBA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0BE6F-0FA2-7E47-9FD2-93572E990E9B}" type="datetimeFigureOut">
              <a:rPr lang="en-JP" smtClean="0"/>
              <a:t>2024/12/03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83B6D-F9A9-A015-E434-53190EE451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D73D0-F20B-9EC4-5E5E-B9EBD7108D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6B4C6-82C1-1548-BC6F-0A6278DC89D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67265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95D1E-7460-3949-A5D9-3686C05CAB3E}" type="datetimeFigureOut">
              <a:rPr lang="en-JP" smtClean="0"/>
              <a:t>2024/12/03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23F68-5A72-EF46-82A0-76C454F441E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87557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93669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7428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6598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14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3804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22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9808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0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80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2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1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00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2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53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9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33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22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E894F7E7-067F-CD6E-6C15-4C6D4819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0500" r="1" b="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092600-2A46-AB3A-9054-6E8A1866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514475"/>
            <a:ext cx="8381999" cy="1995487"/>
          </a:xfrm>
        </p:spPr>
        <p:txBody>
          <a:bodyPr>
            <a:normAutofit/>
          </a:bodyPr>
          <a:lstStyle/>
          <a:p>
            <a:pPr algn="l"/>
            <a:r>
              <a:rPr lang="en-JP" sz="6800" dirty="0"/>
              <a:t>Generation SG</a:t>
            </a:r>
            <a:br>
              <a:rPr lang="en-JP" sz="6800" dirty="0"/>
            </a:br>
            <a:r>
              <a:rPr lang="en-JP" sz="6800" dirty="0"/>
              <a:t>JDE05 Interim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A8643-D251-6E95-0366-60225CA13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338471"/>
          </a:xfrm>
        </p:spPr>
        <p:txBody>
          <a:bodyPr>
            <a:normAutofit/>
          </a:bodyPr>
          <a:lstStyle/>
          <a:p>
            <a:pPr algn="l"/>
            <a:r>
              <a:rPr lang="en-JP" dirty="0"/>
              <a:t>Members</a:t>
            </a:r>
          </a:p>
          <a:p>
            <a:pPr algn="l"/>
            <a:r>
              <a:rPr lang="en-JP" dirty="0"/>
              <a:t>Daniel, Pin Pin Yvonne, Pin Yeen Erica, Shawn</a:t>
            </a:r>
          </a:p>
          <a:p>
            <a:pPr algn="l"/>
            <a:r>
              <a:rPr lang="en-JP" dirty="0"/>
              <a:t>DPPS</a:t>
            </a:r>
          </a:p>
        </p:txBody>
      </p:sp>
    </p:spTree>
    <p:extLst>
      <p:ext uri="{BB962C8B-B14F-4D97-AF65-F5344CB8AC3E}">
        <p14:creationId xmlns:p14="http://schemas.microsoft.com/office/powerpoint/2010/main" val="2211934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32380-13D4-F93E-EC1A-793A5BF32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225" y="467344"/>
            <a:ext cx="3810000" cy="3805283"/>
          </a:xfrm>
        </p:spPr>
        <p:txBody>
          <a:bodyPr>
            <a:normAutofit/>
          </a:bodyPr>
          <a:lstStyle/>
          <a:p>
            <a:r>
              <a:rPr lang="en-JP" dirty="0"/>
              <a:t>Transform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83D2A1D0-9B53-E20F-00E8-D62BC62E7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5414750"/>
              </p:ext>
            </p:extLst>
          </p:nvPr>
        </p:nvGraphicFramePr>
        <p:xfrm>
          <a:off x="0" y="763809"/>
          <a:ext cx="5688225" cy="6243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D5F780CE-5565-C35B-EFA0-AA8B35AFA9B8}"/>
              </a:ext>
            </a:extLst>
          </p:cNvPr>
          <p:cNvGrpSpPr/>
          <p:nvPr/>
        </p:nvGrpSpPr>
        <p:grpSpPr>
          <a:xfrm>
            <a:off x="5904683" y="763809"/>
            <a:ext cx="5841864" cy="2811025"/>
            <a:chOff x="5904683" y="763809"/>
            <a:chExt cx="5841864" cy="2811025"/>
          </a:xfrm>
        </p:grpSpPr>
        <p:pic>
          <p:nvPicPr>
            <p:cNvPr id="22" name="Picture 21" descr="A screenshot of a graph&#10;&#10;Description automatically generated">
              <a:extLst>
                <a:ext uri="{FF2B5EF4-FFF2-40B4-BE49-F238E27FC236}">
                  <a16:creationId xmlns:a16="http://schemas.microsoft.com/office/drawing/2014/main" id="{51566038-3892-B1A1-8BEA-D6457EB4A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04683" y="763809"/>
              <a:ext cx="4954633" cy="1955776"/>
            </a:xfrm>
            <a:prstGeom prst="rect">
              <a:avLst/>
            </a:prstGeom>
            <a:effectLst>
              <a:glow rad="413068">
                <a:schemeClr val="accent6">
                  <a:satMod val="175000"/>
                  <a:alpha val="40000"/>
                </a:schemeClr>
              </a:glow>
            </a:effectLst>
          </p:spPr>
        </p:pic>
        <p:pic>
          <p:nvPicPr>
            <p:cNvPr id="24" name="Picture 23" descr="A screenshot of a phone&#10;&#10;Description automatically generated">
              <a:extLst>
                <a:ext uri="{FF2B5EF4-FFF2-40B4-BE49-F238E27FC236}">
                  <a16:creationId xmlns:a16="http://schemas.microsoft.com/office/drawing/2014/main" id="{A27AF13F-F9DA-CF4C-1B8F-9C086FC22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87509" y="1610623"/>
              <a:ext cx="4459038" cy="1964211"/>
            </a:xfrm>
            <a:prstGeom prst="rect">
              <a:avLst/>
            </a:prstGeom>
            <a:effectLst>
              <a:glow rad="409592">
                <a:schemeClr val="accent6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27" name="Picture 26" descr="A screenshot of a phone&#10;&#10;Description automatically generated">
            <a:extLst>
              <a:ext uri="{FF2B5EF4-FFF2-40B4-BE49-F238E27FC236}">
                <a16:creationId xmlns:a16="http://schemas.microsoft.com/office/drawing/2014/main" id="{40C347EF-C8E1-AA09-9829-0EFFB5452E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2125" y="4187073"/>
            <a:ext cx="5764422" cy="1996767"/>
          </a:xfrm>
          <a:prstGeom prst="rect">
            <a:avLst/>
          </a:prstGeom>
          <a:effectLst>
            <a:glow rad="4064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6295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map with a location pin&#10;&#10;Description automatically generated">
            <a:extLst>
              <a:ext uri="{FF2B5EF4-FFF2-40B4-BE49-F238E27FC236}">
                <a16:creationId xmlns:a16="http://schemas.microsoft.com/office/drawing/2014/main" id="{CDCC77BE-70EA-07C1-B1D5-4AD596AA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450" y="307377"/>
            <a:ext cx="6628940" cy="4230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DD768E-F2F5-8CFD-1C4D-9288FE9E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63" y="772876"/>
            <a:ext cx="4064000" cy="1738422"/>
          </a:xfrm>
        </p:spPr>
        <p:txBody>
          <a:bodyPr>
            <a:normAutofit fontScale="90000"/>
          </a:bodyPr>
          <a:lstStyle/>
          <a:p>
            <a:r>
              <a:rPr lang="en-JP" dirty="0"/>
              <a:t>Mapping HDB towns to weather stations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B8E11C56-992F-1C6B-D201-99AB8D26D9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11" y="3338362"/>
            <a:ext cx="6628939" cy="3212261"/>
          </a:xfrm>
          <a:prstGeom prst="rect">
            <a:avLst/>
          </a:prstGeom>
          <a:effectLst>
            <a:outerShdw blurRad="449707" dist="133764" dir="17400000" sx="105000" sy="105000" algn="bl" rotWithShape="0">
              <a:prstClr val="black">
                <a:alpha val="38000"/>
              </a:prstClr>
            </a:outerShdw>
          </a:effectLst>
        </p:spPr>
      </p:pic>
      <p:pic>
        <p:nvPicPr>
          <p:cNvPr id="17" name="Picture 16" descr="A white logo with a pin on a map&#10;&#10;Description automatically generated">
            <a:extLst>
              <a:ext uri="{FF2B5EF4-FFF2-40B4-BE49-F238E27FC236}">
                <a16:creationId xmlns:a16="http://schemas.microsoft.com/office/drawing/2014/main" id="{2F2D6FD9-EC77-71A9-9260-8B09DE8A8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080" y="1779120"/>
            <a:ext cx="1738422" cy="1738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AA2851-CB76-4DA7-7385-AAD1521F0DF2}"/>
              </a:ext>
            </a:extLst>
          </p:cNvPr>
          <p:cNvSpPr txBox="1"/>
          <p:nvPr/>
        </p:nvSpPr>
        <p:spPr>
          <a:xfrm>
            <a:off x="9694761" y="2511298"/>
            <a:ext cx="194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Ang Mo Kio town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20A8C-5ED8-C982-A122-40E7BF023D5D}"/>
              </a:ext>
            </a:extLst>
          </p:cNvPr>
          <p:cNvSpPr txBox="1"/>
          <p:nvPr/>
        </p:nvSpPr>
        <p:spPr>
          <a:xfrm>
            <a:off x="9641505" y="3155384"/>
            <a:ext cx="173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Bishan town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59BCB-EBAB-34C3-8920-77400CCC39B2}"/>
              </a:ext>
            </a:extLst>
          </p:cNvPr>
          <p:cNvSpPr txBox="1"/>
          <p:nvPr/>
        </p:nvSpPr>
        <p:spPr>
          <a:xfrm>
            <a:off x="5377718" y="893129"/>
            <a:ext cx="173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JP" dirty="0">
                <a:solidFill>
                  <a:schemeClr val="bg1"/>
                </a:solidFill>
              </a:rPr>
              <a:t>Ang Mo Kio ave 5 station</a:t>
            </a:r>
          </a:p>
        </p:txBody>
      </p:sp>
    </p:spTree>
    <p:extLst>
      <p:ext uri="{BB962C8B-B14F-4D97-AF65-F5344CB8AC3E}">
        <p14:creationId xmlns:p14="http://schemas.microsoft.com/office/powerpoint/2010/main" val="1112870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C50BFF-1847-92F9-BFF8-40923FC29712}"/>
              </a:ext>
            </a:extLst>
          </p:cNvPr>
          <p:cNvSpPr/>
          <p:nvPr/>
        </p:nvSpPr>
        <p:spPr>
          <a:xfrm>
            <a:off x="5017719" y="1713048"/>
            <a:ext cx="5992659" cy="3961099"/>
          </a:xfrm>
          <a:prstGeom prst="rect">
            <a:avLst/>
          </a:prstGeom>
          <a:solidFill>
            <a:schemeClr val="dk1">
              <a:alpha val="45977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09ED4-EC9B-7B66-57D9-1608D21ED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67" y="1281642"/>
            <a:ext cx="3894665" cy="1263649"/>
          </a:xfrm>
        </p:spPr>
        <p:txBody>
          <a:bodyPr>
            <a:normAutofit/>
          </a:bodyPr>
          <a:lstStyle/>
          <a:p>
            <a:r>
              <a:rPr lang="en-JP" dirty="0"/>
              <a:t>Load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B56B1-9001-CD39-E367-1E0511E85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7" y="2150533"/>
            <a:ext cx="5418667" cy="3425825"/>
          </a:xfrm>
        </p:spPr>
        <p:txBody>
          <a:bodyPr>
            <a:normAutofit fontScale="92500" lnSpcReduction="10000"/>
          </a:bodyPr>
          <a:lstStyle/>
          <a:p>
            <a:r>
              <a:rPr lang="en-JP" dirty="0"/>
              <a:t>Move data into project database</a:t>
            </a:r>
            <a:br>
              <a:rPr lang="en-JP" dirty="0"/>
            </a:br>
            <a:endParaRPr lang="en-JP" dirty="0"/>
          </a:p>
          <a:p>
            <a:r>
              <a:rPr lang="en-JP" dirty="0"/>
              <a:t>Database consists of five tables: </a:t>
            </a:r>
            <a:br>
              <a:rPr lang="en-JP" dirty="0"/>
            </a:br>
            <a:r>
              <a:rPr lang="en-JP" dirty="0"/>
              <a:t>weather station locations, humidity, air temperature, HDB resale prices, mapped HDB town-weather station</a:t>
            </a:r>
            <a:br>
              <a:rPr lang="en-JP" dirty="0"/>
            </a:br>
            <a:endParaRPr lang="en-JP" dirty="0"/>
          </a:p>
          <a:p>
            <a:r>
              <a:rPr lang="en-JP" dirty="0"/>
              <a:t>PM2.5 table is available for future analysis</a:t>
            </a:r>
          </a:p>
        </p:txBody>
      </p:sp>
      <p:pic>
        <p:nvPicPr>
          <p:cNvPr id="9" name="Picture 8" descr="A blue elephant head with white outline&#10;&#10;Description automatically generated">
            <a:extLst>
              <a:ext uri="{FF2B5EF4-FFF2-40B4-BE49-F238E27FC236}">
                <a16:creationId xmlns:a16="http://schemas.microsoft.com/office/drawing/2014/main" id="{B125E080-1C4E-ACD3-46D6-15828A0D0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18667" cy="587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44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EDF3F4-09B4-782C-D58D-B43DC0B0150D}"/>
              </a:ext>
            </a:extLst>
          </p:cNvPr>
          <p:cNvSpPr/>
          <p:nvPr/>
        </p:nvSpPr>
        <p:spPr>
          <a:xfrm>
            <a:off x="399282" y="272374"/>
            <a:ext cx="7334655" cy="6300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43A7A-578B-343E-9FAB-88C54AF9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106" y="797762"/>
            <a:ext cx="3581877" cy="1999226"/>
          </a:xfrm>
        </p:spPr>
        <p:txBody>
          <a:bodyPr>
            <a:norm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E</a:t>
            </a:r>
            <a:r>
              <a:rPr lang="en-JP" dirty="0"/>
              <a:t>ntity</a:t>
            </a:r>
            <a:br>
              <a:rPr lang="en-JP" dirty="0"/>
            </a:br>
            <a:r>
              <a:rPr lang="en-JP" dirty="0">
                <a:solidFill>
                  <a:srgbClr val="FF0000"/>
                </a:solidFill>
              </a:rPr>
              <a:t>R</a:t>
            </a:r>
            <a:r>
              <a:rPr lang="en-JP" dirty="0"/>
              <a:t>elationship</a:t>
            </a:r>
            <a:br>
              <a:rPr lang="en-JP" dirty="0"/>
            </a:br>
            <a:r>
              <a:rPr lang="en-JP" dirty="0">
                <a:solidFill>
                  <a:srgbClr val="FF0000"/>
                </a:solidFill>
              </a:rPr>
              <a:t>D</a:t>
            </a:r>
            <a:r>
              <a:rPr lang="en-JP" dirty="0"/>
              <a:t>iagram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91D1F87-F9CB-BF34-9AFC-8ABD2DC89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749" y="524965"/>
            <a:ext cx="6901796" cy="5808069"/>
          </a:xfrm>
        </p:spPr>
      </p:pic>
      <p:sp>
        <p:nvSpPr>
          <p:cNvPr id="10" name="Triangle 9">
            <a:extLst>
              <a:ext uri="{FF2B5EF4-FFF2-40B4-BE49-F238E27FC236}">
                <a16:creationId xmlns:a16="http://schemas.microsoft.com/office/drawing/2014/main" id="{6E55821A-6EF6-9A36-C4B5-7584E9E40915}"/>
              </a:ext>
            </a:extLst>
          </p:cNvPr>
          <p:cNvSpPr/>
          <p:nvPr/>
        </p:nvSpPr>
        <p:spPr>
          <a:xfrm>
            <a:off x="544251" y="5766283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1" name="Triangle 9">
            <a:extLst>
              <a:ext uri="{FF2B5EF4-FFF2-40B4-BE49-F238E27FC236}">
                <a16:creationId xmlns:a16="http://schemas.microsoft.com/office/drawing/2014/main" id="{29DE2A0D-0A62-1C94-0DD1-758C66C52B23}"/>
              </a:ext>
            </a:extLst>
          </p:cNvPr>
          <p:cNvSpPr/>
          <p:nvPr/>
        </p:nvSpPr>
        <p:spPr>
          <a:xfrm rot="10800000">
            <a:off x="7008933" y="471907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8E5D2-36A0-DBE3-DD91-841B486E421A}"/>
              </a:ext>
            </a:extLst>
          </p:cNvPr>
          <p:cNvSpPr txBox="1">
            <a:spLocks/>
          </p:cNvSpPr>
          <p:nvPr/>
        </p:nvSpPr>
        <p:spPr>
          <a:xfrm>
            <a:off x="8182106" y="3047999"/>
            <a:ext cx="3581877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P" dirty="0"/>
              <a:t>Database Model:  Relational Model</a:t>
            </a:r>
          </a:p>
          <a:p>
            <a:r>
              <a:rPr lang="en-JP" dirty="0"/>
              <a:t>Future Consideration: </a:t>
            </a:r>
            <a:r>
              <a:rPr lang="en-JP"/>
              <a:t>Dimensional Galaxy Model </a:t>
            </a:r>
            <a:r>
              <a:rPr lang="en-JP" dirty="0"/>
              <a:t>to further reduce dependencies and redunduncies  </a:t>
            </a:r>
          </a:p>
        </p:txBody>
      </p:sp>
    </p:spTree>
    <p:extLst>
      <p:ext uri="{BB962C8B-B14F-4D97-AF65-F5344CB8AC3E}">
        <p14:creationId xmlns:p14="http://schemas.microsoft.com/office/powerpoint/2010/main" val="2557670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question&#10;&#10;Description automatically generated">
            <a:extLst>
              <a:ext uri="{FF2B5EF4-FFF2-40B4-BE49-F238E27FC236}">
                <a16:creationId xmlns:a16="http://schemas.microsoft.com/office/drawing/2014/main" id="{CF73AEFB-926A-5C60-04E3-F43B08AE0B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5000"/>
          </a:blip>
          <a:stretch>
            <a:fillRect/>
          </a:stretch>
        </p:blipFill>
        <p:spPr>
          <a:xfrm>
            <a:off x="168565" y="190224"/>
            <a:ext cx="11862070" cy="6491284"/>
          </a:xfrm>
          <a:prstGeom prst="rect">
            <a:avLst/>
          </a:prstGeom>
        </p:spPr>
      </p:pic>
      <p:pic>
        <p:nvPicPr>
          <p:cNvPr id="17" name="Picture 16" descr="A red rectangular sign with text&#10;&#10;Description automatically generated">
            <a:extLst>
              <a:ext uri="{FF2B5EF4-FFF2-40B4-BE49-F238E27FC236}">
                <a16:creationId xmlns:a16="http://schemas.microsoft.com/office/drawing/2014/main" id="{2571791F-7163-8FB5-B5F7-7A8DEEE24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458" y="176492"/>
            <a:ext cx="260096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43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DCDFE4CD-65AA-CC5B-E43A-F9899731D6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204196" y="172570"/>
            <a:ext cx="11783608" cy="651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0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4D938C-54DA-CF7B-7203-316A6339B0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61363" y="161363"/>
            <a:ext cx="11869271" cy="65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17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EDB42-C17E-DC00-D1D3-FAF95653F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01B55B8-4AD7-03C9-6B87-D8EC6664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25508" y="125506"/>
            <a:ext cx="11940986" cy="66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49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7DBCC1-3EAD-163F-E38E-CAD86016B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E8D19CE-E538-6D47-A563-718E1DF579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43435" y="126066"/>
            <a:ext cx="11905129" cy="66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29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5A8173-7705-9D52-38A0-D70F87753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8DC9610-4517-671A-CD90-179CED6565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43435" y="201706"/>
            <a:ext cx="11905129" cy="6454588"/>
          </a:xfrm>
          <a:prstGeom prst="rect">
            <a:avLst/>
          </a:prstGeom>
        </p:spPr>
      </p:pic>
      <p:pic>
        <p:nvPicPr>
          <p:cNvPr id="5" name="Picture 4" descr="A red stamp with text&#10;&#10;Description automatically generated">
            <a:extLst>
              <a:ext uri="{FF2B5EF4-FFF2-40B4-BE49-F238E27FC236}">
                <a16:creationId xmlns:a16="http://schemas.microsoft.com/office/drawing/2014/main" id="{CA1A5149-F9CB-649F-A950-7CAF18330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388" y="474009"/>
            <a:ext cx="260096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8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6F3C3-1A0F-DD8D-DA71-BF3DE7FD9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254000"/>
            <a:ext cx="6095998" cy="1382183"/>
          </a:xfrm>
        </p:spPr>
        <p:txBody>
          <a:bodyPr anchor="b">
            <a:normAutofit/>
          </a:bodyPr>
          <a:lstStyle/>
          <a:p>
            <a:br>
              <a:rPr lang="en-JP" dirty="0"/>
            </a:br>
            <a:r>
              <a:rPr lang="en-JP" dirty="0"/>
              <a:t>Objective</a:t>
            </a:r>
          </a:p>
        </p:txBody>
      </p:sp>
      <p:pic>
        <p:nvPicPr>
          <p:cNvPr id="47" name="Picture 46" descr="Miniature airplane">
            <a:extLst>
              <a:ext uri="{FF2B5EF4-FFF2-40B4-BE49-F238E27FC236}">
                <a16:creationId xmlns:a16="http://schemas.microsoft.com/office/drawing/2014/main" id="{1925D12E-3DDB-B48A-A923-0F215A09AB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846" r="24653" b="-1"/>
          <a:stretch/>
        </p:blipFill>
        <p:spPr>
          <a:xfrm>
            <a:off x="7620000" y="10"/>
            <a:ext cx="457200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276687" y="6438981"/>
                </a:moveTo>
                <a:cubicBezTo>
                  <a:pt x="286189" y="6444077"/>
                  <a:pt x="293666" y="6451650"/>
                  <a:pt x="296618" y="6463841"/>
                </a:cubicBezTo>
                <a:lnTo>
                  <a:pt x="296621" y="6463850"/>
                </a:lnTo>
                <a:lnTo>
                  <a:pt x="307605" y="6508052"/>
                </a:lnTo>
                <a:lnTo>
                  <a:pt x="310416" y="6513012"/>
                </a:lnTo>
                <a:lnTo>
                  <a:pt x="312883" y="6521804"/>
                </a:lnTo>
                <a:lnTo>
                  <a:pt x="329221" y="6546195"/>
                </a:lnTo>
                <a:lnTo>
                  <a:pt x="329221" y="6546194"/>
                </a:lnTo>
                <a:lnTo>
                  <a:pt x="310416" y="6513012"/>
                </a:lnTo>
                <a:lnTo>
                  <a:pt x="296621" y="6463850"/>
                </a:lnTo>
                <a:lnTo>
                  <a:pt x="296618" y="6463840"/>
                </a:lnTo>
                <a:close/>
                <a:moveTo>
                  <a:pt x="360891" y="2836172"/>
                </a:moveTo>
                <a:lnTo>
                  <a:pt x="360891" y="2836173"/>
                </a:lnTo>
                <a:cubicBezTo>
                  <a:pt x="364963" y="2839983"/>
                  <a:pt x="368249" y="2844317"/>
                  <a:pt x="369582" y="2848794"/>
                </a:cubicBezTo>
                <a:cubicBezTo>
                  <a:pt x="376249" y="2870416"/>
                  <a:pt x="384441" y="2892181"/>
                  <a:pt x="389490" y="2914328"/>
                </a:cubicBezTo>
                <a:lnTo>
                  <a:pt x="394121" y="2947863"/>
                </a:lnTo>
                <a:lnTo>
                  <a:pt x="390537" y="2982148"/>
                </a:lnTo>
                <a:cubicBezTo>
                  <a:pt x="382441" y="3014153"/>
                  <a:pt x="378631" y="3045777"/>
                  <a:pt x="378845" y="3077401"/>
                </a:cubicBezTo>
                <a:lnTo>
                  <a:pt x="378845" y="3077402"/>
                </a:lnTo>
                <a:lnTo>
                  <a:pt x="378845" y="3077402"/>
                </a:lnTo>
                <a:cubicBezTo>
                  <a:pt x="379059" y="3109026"/>
                  <a:pt x="383298" y="3140650"/>
                  <a:pt x="391299" y="3172655"/>
                </a:cubicBezTo>
                <a:cubicBezTo>
                  <a:pt x="417208" y="3276481"/>
                  <a:pt x="444640" y="3380306"/>
                  <a:pt x="438926" y="3489468"/>
                </a:cubicBezTo>
                <a:cubicBezTo>
                  <a:pt x="437974" y="3507564"/>
                  <a:pt x="449595" y="3529091"/>
                  <a:pt x="461025" y="3544714"/>
                </a:cubicBezTo>
                <a:cubicBezTo>
                  <a:pt x="466455" y="3552191"/>
                  <a:pt x="470634" y="3557716"/>
                  <a:pt x="473569" y="3562321"/>
                </a:cubicBezTo>
                <a:lnTo>
                  <a:pt x="478647" y="3574408"/>
                </a:lnTo>
                <a:lnTo>
                  <a:pt x="476296" y="3587174"/>
                </a:lnTo>
                <a:cubicBezTo>
                  <a:pt x="474277" y="3592232"/>
                  <a:pt x="471027" y="3598435"/>
                  <a:pt x="466549" y="3606817"/>
                </a:cubicBezTo>
                <a:cubicBezTo>
                  <a:pt x="462167" y="3614819"/>
                  <a:pt x="459501" y="3624725"/>
                  <a:pt x="453023" y="3630632"/>
                </a:cubicBezTo>
                <a:cubicBezTo>
                  <a:pt x="436545" y="3645682"/>
                  <a:pt x="430306" y="3662494"/>
                  <a:pt x="428782" y="3680163"/>
                </a:cubicBezTo>
                <a:lnTo>
                  <a:pt x="428782" y="3680164"/>
                </a:lnTo>
                <a:lnTo>
                  <a:pt x="428782" y="3680164"/>
                </a:lnTo>
                <a:lnTo>
                  <a:pt x="432830" y="3734838"/>
                </a:lnTo>
                <a:lnTo>
                  <a:pt x="432448" y="3754652"/>
                </a:lnTo>
                <a:cubicBezTo>
                  <a:pt x="426448" y="3767130"/>
                  <a:pt x="424496" y="3778655"/>
                  <a:pt x="426091" y="3789776"/>
                </a:cubicBezTo>
                <a:lnTo>
                  <a:pt x="426091" y="3789776"/>
                </a:lnTo>
                <a:lnTo>
                  <a:pt x="426091" y="3789777"/>
                </a:lnTo>
                <a:cubicBezTo>
                  <a:pt x="427687" y="3800897"/>
                  <a:pt x="432830" y="3811614"/>
                  <a:pt x="441022" y="3822473"/>
                </a:cubicBezTo>
                <a:lnTo>
                  <a:pt x="455357" y="3852620"/>
                </a:lnTo>
                <a:lnTo>
                  <a:pt x="454577" y="3868764"/>
                </a:lnTo>
                <a:cubicBezTo>
                  <a:pt x="453119" y="3874229"/>
                  <a:pt x="450356" y="3879766"/>
                  <a:pt x="445974" y="3885338"/>
                </a:cubicBezTo>
                <a:cubicBezTo>
                  <a:pt x="426543" y="3910104"/>
                  <a:pt x="416351" y="3935727"/>
                  <a:pt x="414089" y="3962159"/>
                </a:cubicBezTo>
                <a:lnTo>
                  <a:pt x="414089" y="3962160"/>
                </a:lnTo>
                <a:lnTo>
                  <a:pt x="414089" y="3962160"/>
                </a:lnTo>
                <a:cubicBezTo>
                  <a:pt x="411827" y="3988593"/>
                  <a:pt x="417495" y="4015835"/>
                  <a:pt x="429782" y="4043840"/>
                </a:cubicBezTo>
                <a:lnTo>
                  <a:pt x="444904" y="4103826"/>
                </a:lnTo>
                <a:lnTo>
                  <a:pt x="442936" y="4134255"/>
                </a:lnTo>
                <a:cubicBezTo>
                  <a:pt x="441094" y="4144498"/>
                  <a:pt x="438022" y="4154857"/>
                  <a:pt x="433592" y="4165383"/>
                </a:cubicBezTo>
                <a:cubicBezTo>
                  <a:pt x="430163" y="4173480"/>
                  <a:pt x="429592" y="4182767"/>
                  <a:pt x="429687" y="4192387"/>
                </a:cubicBezTo>
                <a:lnTo>
                  <a:pt x="429687" y="4192388"/>
                </a:lnTo>
                <a:lnTo>
                  <a:pt x="429687" y="4192388"/>
                </a:lnTo>
                <a:lnTo>
                  <a:pt x="429782" y="4221391"/>
                </a:lnTo>
                <a:lnTo>
                  <a:pt x="424066" y="4253014"/>
                </a:lnTo>
                <a:cubicBezTo>
                  <a:pt x="411873" y="4277401"/>
                  <a:pt x="396253" y="4300070"/>
                  <a:pt x="384250" y="4324645"/>
                </a:cubicBezTo>
                <a:cubicBezTo>
                  <a:pt x="378536" y="4336457"/>
                  <a:pt x="375488" y="4350554"/>
                  <a:pt x="375296" y="4363890"/>
                </a:cubicBezTo>
                <a:lnTo>
                  <a:pt x="375296" y="4363891"/>
                </a:lnTo>
                <a:lnTo>
                  <a:pt x="375296" y="4363891"/>
                </a:lnTo>
                <a:cubicBezTo>
                  <a:pt x="374344" y="4403326"/>
                  <a:pt x="374344" y="4442762"/>
                  <a:pt x="376058" y="4482005"/>
                </a:cubicBezTo>
                <a:cubicBezTo>
                  <a:pt x="378726" y="4546777"/>
                  <a:pt x="379298" y="4612501"/>
                  <a:pt x="436068" y="4659175"/>
                </a:cubicBezTo>
                <a:cubicBezTo>
                  <a:pt x="440640" y="4662987"/>
                  <a:pt x="443308" y="4671177"/>
                  <a:pt x="444070" y="4677656"/>
                </a:cubicBezTo>
                <a:cubicBezTo>
                  <a:pt x="447689" y="4707565"/>
                  <a:pt x="448071" y="4738236"/>
                  <a:pt x="453977" y="4767765"/>
                </a:cubicBezTo>
                <a:lnTo>
                  <a:pt x="455286" y="4800483"/>
                </a:lnTo>
                <a:lnTo>
                  <a:pt x="440450" y="4828916"/>
                </a:lnTo>
                <a:cubicBezTo>
                  <a:pt x="423877" y="4846490"/>
                  <a:pt x="412446" y="4866958"/>
                  <a:pt x="410740" y="4889275"/>
                </a:cubicBezTo>
                <a:lnTo>
                  <a:pt x="410740" y="4889275"/>
                </a:lnTo>
                <a:lnTo>
                  <a:pt x="410740" y="4889276"/>
                </a:lnTo>
                <a:cubicBezTo>
                  <a:pt x="410172" y="4896714"/>
                  <a:pt x="410683" y="4904358"/>
                  <a:pt x="412445" y="4912169"/>
                </a:cubicBezTo>
                <a:lnTo>
                  <a:pt x="413848" y="4933805"/>
                </a:lnTo>
                <a:lnTo>
                  <a:pt x="409088" y="4952673"/>
                </a:lnTo>
                <a:cubicBezTo>
                  <a:pt x="404302" y="4964604"/>
                  <a:pt x="396729" y="4975511"/>
                  <a:pt x="389013" y="4987037"/>
                </a:cubicBezTo>
                <a:cubicBezTo>
                  <a:pt x="377774" y="5003801"/>
                  <a:pt x="363676" y="5022852"/>
                  <a:pt x="362534" y="5041521"/>
                </a:cubicBezTo>
                <a:cubicBezTo>
                  <a:pt x="360677" y="5073241"/>
                  <a:pt x="338137" y="5101639"/>
                  <a:pt x="336386" y="5133224"/>
                </a:cubicBezTo>
                <a:lnTo>
                  <a:pt x="336386" y="5133225"/>
                </a:lnTo>
                <a:lnTo>
                  <a:pt x="336386" y="5133225"/>
                </a:lnTo>
                <a:lnTo>
                  <a:pt x="343101" y="5166114"/>
                </a:lnTo>
                <a:lnTo>
                  <a:pt x="342411" y="5172090"/>
                </a:lnTo>
                <a:cubicBezTo>
                  <a:pt x="341530" y="5174400"/>
                  <a:pt x="340339" y="5176876"/>
                  <a:pt x="339863" y="5179067"/>
                </a:cubicBezTo>
                <a:lnTo>
                  <a:pt x="339863" y="5179068"/>
                </a:lnTo>
                <a:lnTo>
                  <a:pt x="339863" y="5179068"/>
                </a:lnTo>
                <a:cubicBezTo>
                  <a:pt x="332623" y="5214122"/>
                  <a:pt x="339673" y="5247079"/>
                  <a:pt x="363486" y="5272797"/>
                </a:cubicBezTo>
                <a:cubicBezTo>
                  <a:pt x="379013" y="5289657"/>
                  <a:pt x="387538" y="5307422"/>
                  <a:pt x="390920" y="5326163"/>
                </a:cubicBezTo>
                <a:lnTo>
                  <a:pt x="392366" y="5355014"/>
                </a:lnTo>
                <a:lnTo>
                  <a:pt x="387489" y="5385384"/>
                </a:lnTo>
                <a:cubicBezTo>
                  <a:pt x="384250" y="5398721"/>
                  <a:pt x="381964" y="5412057"/>
                  <a:pt x="379298" y="5425582"/>
                </a:cubicBezTo>
                <a:cubicBezTo>
                  <a:pt x="375488" y="5443870"/>
                  <a:pt x="371486" y="5462351"/>
                  <a:pt x="367676" y="5480637"/>
                </a:cubicBezTo>
                <a:cubicBezTo>
                  <a:pt x="365771" y="5489497"/>
                  <a:pt x="363200" y="5498832"/>
                  <a:pt x="363152" y="5507667"/>
                </a:cubicBezTo>
                <a:lnTo>
                  <a:pt x="363152" y="5507668"/>
                </a:lnTo>
                <a:lnTo>
                  <a:pt x="363152" y="5507668"/>
                </a:lnTo>
                <a:cubicBezTo>
                  <a:pt x="363105" y="5516503"/>
                  <a:pt x="365581" y="5524837"/>
                  <a:pt x="373772" y="5531694"/>
                </a:cubicBezTo>
                <a:lnTo>
                  <a:pt x="383918" y="5547578"/>
                </a:lnTo>
                <a:lnTo>
                  <a:pt x="374344" y="5562746"/>
                </a:lnTo>
                <a:cubicBezTo>
                  <a:pt x="331671" y="5600467"/>
                  <a:pt x="305000" y="5646189"/>
                  <a:pt x="303096" y="5704483"/>
                </a:cubicBezTo>
                <a:cubicBezTo>
                  <a:pt x="302714" y="5716485"/>
                  <a:pt x="300048" y="5728678"/>
                  <a:pt x="297190" y="5740488"/>
                </a:cubicBezTo>
                <a:cubicBezTo>
                  <a:pt x="295475" y="5747728"/>
                  <a:pt x="293569" y="5756493"/>
                  <a:pt x="288425" y="5760873"/>
                </a:cubicBezTo>
                <a:cubicBezTo>
                  <a:pt x="249182" y="5794974"/>
                  <a:pt x="221939" y="5837457"/>
                  <a:pt x="200030" y="5883751"/>
                </a:cubicBezTo>
                <a:cubicBezTo>
                  <a:pt x="192220" y="5900323"/>
                  <a:pt x="184410" y="5918042"/>
                  <a:pt x="182124" y="5935949"/>
                </a:cubicBezTo>
                <a:lnTo>
                  <a:pt x="182124" y="5935950"/>
                </a:lnTo>
                <a:lnTo>
                  <a:pt x="182124" y="5935950"/>
                </a:lnTo>
                <a:cubicBezTo>
                  <a:pt x="179838" y="5954618"/>
                  <a:pt x="183648" y="5974241"/>
                  <a:pt x="185744" y="5993292"/>
                </a:cubicBezTo>
                <a:cubicBezTo>
                  <a:pt x="186886" y="6004532"/>
                  <a:pt x="186696" y="6017486"/>
                  <a:pt x="192220" y="6026441"/>
                </a:cubicBezTo>
                <a:cubicBezTo>
                  <a:pt x="209557" y="6054826"/>
                  <a:pt x="228225" y="6082259"/>
                  <a:pt x="248420" y="6108739"/>
                </a:cubicBezTo>
                <a:lnTo>
                  <a:pt x="262113" y="6133315"/>
                </a:lnTo>
                <a:lnTo>
                  <a:pt x="258413" y="6143190"/>
                </a:lnTo>
                <a:cubicBezTo>
                  <a:pt x="255862" y="6146732"/>
                  <a:pt x="251944" y="6150697"/>
                  <a:pt x="246514" y="6155602"/>
                </a:cubicBezTo>
                <a:cubicBezTo>
                  <a:pt x="224225" y="6175797"/>
                  <a:pt x="212605" y="6200944"/>
                  <a:pt x="207843" y="6228756"/>
                </a:cubicBezTo>
                <a:cubicBezTo>
                  <a:pt x="200412" y="6272764"/>
                  <a:pt x="194126" y="6317151"/>
                  <a:pt x="190506" y="6361539"/>
                </a:cubicBezTo>
                <a:lnTo>
                  <a:pt x="190506" y="6361540"/>
                </a:lnTo>
                <a:lnTo>
                  <a:pt x="190506" y="6361540"/>
                </a:lnTo>
                <a:lnTo>
                  <a:pt x="190704" y="6365039"/>
                </a:lnTo>
                <a:lnTo>
                  <a:pt x="191995" y="6387910"/>
                </a:lnTo>
                <a:lnTo>
                  <a:pt x="194825" y="6393746"/>
                </a:lnTo>
                <a:lnTo>
                  <a:pt x="201413" y="6407333"/>
                </a:lnTo>
                <a:lnTo>
                  <a:pt x="201413" y="6407332"/>
                </a:lnTo>
                <a:lnTo>
                  <a:pt x="194825" y="6393746"/>
                </a:lnTo>
                <a:lnTo>
                  <a:pt x="191995" y="6387910"/>
                </a:lnTo>
                <a:lnTo>
                  <a:pt x="190704" y="6365039"/>
                </a:lnTo>
                <a:lnTo>
                  <a:pt x="190506" y="6361540"/>
                </a:lnTo>
                <a:lnTo>
                  <a:pt x="207843" y="6228757"/>
                </a:lnTo>
                <a:cubicBezTo>
                  <a:pt x="212605" y="6200945"/>
                  <a:pt x="224225" y="6175798"/>
                  <a:pt x="246514" y="6155603"/>
                </a:cubicBezTo>
                <a:cubicBezTo>
                  <a:pt x="257374" y="6145793"/>
                  <a:pt x="262184" y="6139745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4"/>
                  <a:pt x="257088" y="6120074"/>
                  <a:pt x="248420" y="6108738"/>
                </a:cubicBezTo>
                <a:cubicBezTo>
                  <a:pt x="228225" y="6082258"/>
                  <a:pt x="209557" y="6054825"/>
                  <a:pt x="192220" y="6026440"/>
                </a:cubicBezTo>
                <a:cubicBezTo>
                  <a:pt x="186696" y="6017485"/>
                  <a:pt x="186886" y="6004531"/>
                  <a:pt x="185744" y="5993291"/>
                </a:cubicBezTo>
                <a:cubicBezTo>
                  <a:pt x="184696" y="5983766"/>
                  <a:pt x="183220" y="5974097"/>
                  <a:pt x="182291" y="5964477"/>
                </a:cubicBezTo>
                <a:lnTo>
                  <a:pt x="182124" y="5935950"/>
                </a:lnTo>
                <a:lnTo>
                  <a:pt x="189006" y="5909351"/>
                </a:lnTo>
                <a:cubicBezTo>
                  <a:pt x="192220" y="5900611"/>
                  <a:pt x="196125" y="5892038"/>
                  <a:pt x="200030" y="5883752"/>
                </a:cubicBezTo>
                <a:cubicBezTo>
                  <a:pt x="221939" y="5837458"/>
                  <a:pt x="249182" y="5794975"/>
                  <a:pt x="288425" y="5760874"/>
                </a:cubicBezTo>
                <a:cubicBezTo>
                  <a:pt x="293569" y="5756494"/>
                  <a:pt x="295475" y="5747729"/>
                  <a:pt x="297190" y="5740489"/>
                </a:cubicBezTo>
                <a:cubicBezTo>
                  <a:pt x="300048" y="5728679"/>
                  <a:pt x="302714" y="5716486"/>
                  <a:pt x="303096" y="5704484"/>
                </a:cubicBezTo>
                <a:cubicBezTo>
                  <a:pt x="305000" y="5646190"/>
                  <a:pt x="331671" y="5600468"/>
                  <a:pt x="374344" y="5562747"/>
                </a:cubicBezTo>
                <a:cubicBezTo>
                  <a:pt x="380441" y="5557318"/>
                  <a:pt x="383823" y="5552508"/>
                  <a:pt x="383918" y="5547579"/>
                </a:cubicBezTo>
                <a:lnTo>
                  <a:pt x="383918" y="5547578"/>
                </a:lnTo>
                <a:lnTo>
                  <a:pt x="383918" y="5547578"/>
                </a:lnTo>
                <a:cubicBezTo>
                  <a:pt x="384013" y="5542648"/>
                  <a:pt x="380822" y="5537600"/>
                  <a:pt x="373772" y="5531693"/>
                </a:cubicBezTo>
                <a:cubicBezTo>
                  <a:pt x="369677" y="5528265"/>
                  <a:pt x="367010" y="5524467"/>
                  <a:pt x="365373" y="5520422"/>
                </a:cubicBezTo>
                <a:lnTo>
                  <a:pt x="363152" y="5507668"/>
                </a:lnTo>
                <a:lnTo>
                  <a:pt x="367676" y="5480638"/>
                </a:lnTo>
                <a:cubicBezTo>
                  <a:pt x="371486" y="5462352"/>
                  <a:pt x="375488" y="5443871"/>
                  <a:pt x="379298" y="5425583"/>
                </a:cubicBezTo>
                <a:cubicBezTo>
                  <a:pt x="381964" y="5412058"/>
                  <a:pt x="384250" y="5398722"/>
                  <a:pt x="387489" y="5385385"/>
                </a:cubicBezTo>
                <a:cubicBezTo>
                  <a:pt x="390014" y="5375003"/>
                  <a:pt x="391717" y="5364883"/>
                  <a:pt x="392366" y="5355015"/>
                </a:cubicBezTo>
                <a:lnTo>
                  <a:pt x="392366" y="5355014"/>
                </a:lnTo>
                <a:lnTo>
                  <a:pt x="392366" y="5355014"/>
                </a:lnTo>
                <a:cubicBezTo>
                  <a:pt x="394313" y="5325412"/>
                  <a:pt x="386776" y="5298086"/>
                  <a:pt x="363486" y="5272796"/>
                </a:cubicBezTo>
                <a:cubicBezTo>
                  <a:pt x="351580" y="5259937"/>
                  <a:pt x="343864" y="5245269"/>
                  <a:pt x="340030" y="5229433"/>
                </a:cubicBezTo>
                <a:lnTo>
                  <a:pt x="339863" y="5179068"/>
                </a:lnTo>
                <a:lnTo>
                  <a:pt x="342411" y="5172091"/>
                </a:lnTo>
                <a:cubicBezTo>
                  <a:pt x="343292" y="5169781"/>
                  <a:pt x="343863" y="5167638"/>
                  <a:pt x="343101" y="5166114"/>
                </a:cubicBezTo>
                <a:lnTo>
                  <a:pt x="343101" y="5166114"/>
                </a:lnTo>
                <a:lnTo>
                  <a:pt x="343101" y="5166113"/>
                </a:lnTo>
                <a:lnTo>
                  <a:pt x="336386" y="5133225"/>
                </a:lnTo>
                <a:lnTo>
                  <a:pt x="343531" y="5102461"/>
                </a:lnTo>
                <a:cubicBezTo>
                  <a:pt x="350866" y="5082339"/>
                  <a:pt x="361296" y="5062669"/>
                  <a:pt x="362534" y="5041522"/>
                </a:cubicBezTo>
                <a:cubicBezTo>
                  <a:pt x="363676" y="5022853"/>
                  <a:pt x="377774" y="5003802"/>
                  <a:pt x="389013" y="4987038"/>
                </a:cubicBezTo>
                <a:cubicBezTo>
                  <a:pt x="400587" y="4969748"/>
                  <a:pt x="411839" y="4953853"/>
                  <a:pt x="413848" y="4933805"/>
                </a:cubicBezTo>
                <a:lnTo>
                  <a:pt x="413848" y="4933805"/>
                </a:lnTo>
                <a:lnTo>
                  <a:pt x="413848" y="4933804"/>
                </a:lnTo>
                <a:cubicBezTo>
                  <a:pt x="414517" y="4927122"/>
                  <a:pt x="414160" y="4919978"/>
                  <a:pt x="412445" y="4912168"/>
                </a:cubicBezTo>
                <a:lnTo>
                  <a:pt x="410740" y="4889275"/>
                </a:lnTo>
                <a:lnTo>
                  <a:pt x="415518" y="4867614"/>
                </a:lnTo>
                <a:cubicBezTo>
                  <a:pt x="420638" y="4853635"/>
                  <a:pt x="429401" y="4840633"/>
                  <a:pt x="440450" y="4828917"/>
                </a:cubicBezTo>
                <a:cubicBezTo>
                  <a:pt x="448833" y="4819964"/>
                  <a:pt x="453405" y="4810581"/>
                  <a:pt x="455286" y="4800484"/>
                </a:cubicBezTo>
                <a:lnTo>
                  <a:pt x="455286" y="4800483"/>
                </a:lnTo>
                <a:lnTo>
                  <a:pt x="455286" y="4800483"/>
                </a:lnTo>
                <a:cubicBezTo>
                  <a:pt x="457168" y="4790386"/>
                  <a:pt x="456358" y="4779575"/>
                  <a:pt x="453977" y="4767764"/>
                </a:cubicBezTo>
                <a:cubicBezTo>
                  <a:pt x="448071" y="4738235"/>
                  <a:pt x="447689" y="4707564"/>
                  <a:pt x="444070" y="4677655"/>
                </a:cubicBezTo>
                <a:cubicBezTo>
                  <a:pt x="443308" y="4671176"/>
                  <a:pt x="440640" y="4662986"/>
                  <a:pt x="436068" y="4659174"/>
                </a:cubicBezTo>
                <a:cubicBezTo>
                  <a:pt x="379298" y="4612500"/>
                  <a:pt x="378726" y="4546776"/>
                  <a:pt x="376058" y="4482004"/>
                </a:cubicBezTo>
                <a:lnTo>
                  <a:pt x="375296" y="4363891"/>
                </a:lnTo>
                <a:lnTo>
                  <a:pt x="384250" y="4324646"/>
                </a:lnTo>
                <a:cubicBezTo>
                  <a:pt x="396253" y="4300071"/>
                  <a:pt x="411873" y="4277402"/>
                  <a:pt x="424066" y="4253015"/>
                </a:cubicBezTo>
                <a:cubicBezTo>
                  <a:pt x="428830" y="4243873"/>
                  <a:pt x="429020" y="4232061"/>
                  <a:pt x="429782" y="4221392"/>
                </a:cubicBezTo>
                <a:lnTo>
                  <a:pt x="429782" y="4221391"/>
                </a:lnTo>
                <a:lnTo>
                  <a:pt x="429782" y="4221391"/>
                </a:lnTo>
                <a:lnTo>
                  <a:pt x="429687" y="4192388"/>
                </a:lnTo>
                <a:lnTo>
                  <a:pt x="433592" y="4165384"/>
                </a:lnTo>
                <a:cubicBezTo>
                  <a:pt x="442451" y="4144333"/>
                  <a:pt x="445880" y="4123948"/>
                  <a:pt x="444904" y="4103826"/>
                </a:cubicBezTo>
                <a:lnTo>
                  <a:pt x="444904" y="4103826"/>
                </a:lnTo>
                <a:lnTo>
                  <a:pt x="444904" y="4103825"/>
                </a:lnTo>
                <a:cubicBezTo>
                  <a:pt x="443928" y="4083702"/>
                  <a:pt x="438546" y="4063842"/>
                  <a:pt x="429782" y="4043839"/>
                </a:cubicBezTo>
                <a:cubicBezTo>
                  <a:pt x="423639" y="4029837"/>
                  <a:pt x="419150" y="4016025"/>
                  <a:pt x="416480" y="4002410"/>
                </a:cubicBezTo>
                <a:lnTo>
                  <a:pt x="414089" y="3962160"/>
                </a:lnTo>
                <a:lnTo>
                  <a:pt x="423593" y="3923125"/>
                </a:lnTo>
                <a:cubicBezTo>
                  <a:pt x="428853" y="3910319"/>
                  <a:pt x="436259" y="3897722"/>
                  <a:pt x="445974" y="3885339"/>
                </a:cubicBezTo>
                <a:cubicBezTo>
                  <a:pt x="454738" y="3874195"/>
                  <a:pt x="457024" y="3863193"/>
                  <a:pt x="455357" y="3852620"/>
                </a:cubicBezTo>
                <a:lnTo>
                  <a:pt x="455357" y="3852620"/>
                </a:lnTo>
                <a:lnTo>
                  <a:pt x="455357" y="3852619"/>
                </a:lnTo>
                <a:cubicBezTo>
                  <a:pt x="453691" y="3842046"/>
                  <a:pt x="448071" y="3831902"/>
                  <a:pt x="441022" y="3822472"/>
                </a:cubicBezTo>
                <a:lnTo>
                  <a:pt x="426091" y="3789776"/>
                </a:lnTo>
                <a:lnTo>
                  <a:pt x="432448" y="3754653"/>
                </a:lnTo>
                <a:cubicBezTo>
                  <a:pt x="435116" y="3749126"/>
                  <a:pt x="433782" y="3741316"/>
                  <a:pt x="432830" y="3734838"/>
                </a:cubicBezTo>
                <a:lnTo>
                  <a:pt x="432830" y="3734838"/>
                </a:lnTo>
                <a:lnTo>
                  <a:pt x="432830" y="3734837"/>
                </a:lnTo>
                <a:lnTo>
                  <a:pt x="428782" y="3680164"/>
                </a:lnTo>
                <a:lnTo>
                  <a:pt x="435295" y="3654416"/>
                </a:lnTo>
                <a:cubicBezTo>
                  <a:pt x="439105" y="3646123"/>
                  <a:pt x="444784" y="3638158"/>
                  <a:pt x="453023" y="3630633"/>
                </a:cubicBezTo>
                <a:cubicBezTo>
                  <a:pt x="459501" y="3624726"/>
                  <a:pt x="462167" y="3614820"/>
                  <a:pt x="466549" y="3606818"/>
                </a:cubicBezTo>
                <a:cubicBezTo>
                  <a:pt x="475504" y="3590054"/>
                  <a:pt x="479552" y="3582005"/>
                  <a:pt x="478647" y="3574409"/>
                </a:cubicBezTo>
                <a:lnTo>
                  <a:pt x="478647" y="3574408"/>
                </a:lnTo>
                <a:lnTo>
                  <a:pt x="478647" y="3574408"/>
                </a:lnTo>
                <a:cubicBezTo>
                  <a:pt x="477742" y="3566811"/>
                  <a:pt x="471884" y="3559668"/>
                  <a:pt x="461025" y="3544713"/>
                </a:cubicBezTo>
                <a:cubicBezTo>
                  <a:pt x="449595" y="3529090"/>
                  <a:pt x="437974" y="3507563"/>
                  <a:pt x="438926" y="3489467"/>
                </a:cubicBezTo>
                <a:cubicBezTo>
                  <a:pt x="444640" y="3380305"/>
                  <a:pt x="417208" y="3276480"/>
                  <a:pt x="391299" y="3172654"/>
                </a:cubicBezTo>
                <a:lnTo>
                  <a:pt x="378845" y="3077402"/>
                </a:lnTo>
                <a:lnTo>
                  <a:pt x="390537" y="2982149"/>
                </a:lnTo>
                <a:cubicBezTo>
                  <a:pt x="393490" y="2970576"/>
                  <a:pt x="394491" y="2959157"/>
                  <a:pt x="394121" y="2947863"/>
                </a:cubicBezTo>
                <a:lnTo>
                  <a:pt x="394121" y="2947863"/>
                </a:lnTo>
                <a:lnTo>
                  <a:pt x="394121" y="2947862"/>
                </a:lnTo>
                <a:cubicBezTo>
                  <a:pt x="393014" y="2913982"/>
                  <a:pt x="379583" y="2881226"/>
                  <a:pt x="369582" y="2848793"/>
                </a:cubicBezTo>
                <a:close/>
                <a:moveTo>
                  <a:pt x="845377" y="1508458"/>
                </a:moveTo>
                <a:lnTo>
                  <a:pt x="873470" y="1596213"/>
                </a:lnTo>
                <a:cubicBezTo>
                  <a:pt x="875947" y="1604978"/>
                  <a:pt x="874422" y="1615836"/>
                  <a:pt x="871566" y="1624980"/>
                </a:cubicBezTo>
                <a:cubicBezTo>
                  <a:pt x="861850" y="1656223"/>
                  <a:pt x="837464" y="1676036"/>
                  <a:pt x="814984" y="1697753"/>
                </a:cubicBezTo>
                <a:cubicBezTo>
                  <a:pt x="805078" y="1707279"/>
                  <a:pt x="798030" y="1720423"/>
                  <a:pt x="792316" y="1733188"/>
                </a:cubicBezTo>
                <a:cubicBezTo>
                  <a:pt x="777644" y="1766335"/>
                  <a:pt x="764501" y="1800246"/>
                  <a:pt x="750595" y="1833775"/>
                </a:cubicBezTo>
                <a:cubicBezTo>
                  <a:pt x="749261" y="1837013"/>
                  <a:pt x="745832" y="1839679"/>
                  <a:pt x="742974" y="1842158"/>
                </a:cubicBezTo>
                <a:cubicBezTo>
                  <a:pt x="712873" y="1866922"/>
                  <a:pt x="682584" y="1891497"/>
                  <a:pt x="652483" y="1916454"/>
                </a:cubicBezTo>
                <a:cubicBezTo>
                  <a:pt x="646769" y="1921216"/>
                  <a:pt x="642577" y="1928076"/>
                  <a:pt x="637053" y="1933219"/>
                </a:cubicBezTo>
                <a:cubicBezTo>
                  <a:pt x="629433" y="1940459"/>
                  <a:pt x="622192" y="1949603"/>
                  <a:pt x="613048" y="1953413"/>
                </a:cubicBezTo>
                <a:cubicBezTo>
                  <a:pt x="584283" y="1965224"/>
                  <a:pt x="571899" y="1987894"/>
                  <a:pt x="566565" y="2016469"/>
                </a:cubicBezTo>
                <a:cubicBezTo>
                  <a:pt x="561612" y="2042570"/>
                  <a:pt x="557420" y="2068669"/>
                  <a:pt x="551706" y="2094578"/>
                </a:cubicBezTo>
                <a:cubicBezTo>
                  <a:pt x="544848" y="2126201"/>
                  <a:pt x="537418" y="2157636"/>
                  <a:pt x="529035" y="2188879"/>
                </a:cubicBezTo>
                <a:cubicBezTo>
                  <a:pt x="525415" y="2202404"/>
                  <a:pt x="521225" y="2216692"/>
                  <a:pt x="513795" y="2228314"/>
                </a:cubicBezTo>
                <a:cubicBezTo>
                  <a:pt x="493220" y="2260890"/>
                  <a:pt x="479314" y="2295753"/>
                  <a:pt x="484838" y="2334044"/>
                </a:cubicBezTo>
                <a:cubicBezTo>
                  <a:pt x="489220" y="2364715"/>
                  <a:pt x="477980" y="2390434"/>
                  <a:pt x="460453" y="2409485"/>
                </a:cubicBezTo>
                <a:cubicBezTo>
                  <a:pt x="444546" y="2426822"/>
                  <a:pt x="438402" y="2444777"/>
                  <a:pt x="437521" y="2463017"/>
                </a:cubicBezTo>
                <a:lnTo>
                  <a:pt x="437521" y="2463018"/>
                </a:lnTo>
                <a:lnTo>
                  <a:pt x="437521" y="2463019"/>
                </a:lnTo>
                <a:cubicBezTo>
                  <a:pt x="436640" y="2481259"/>
                  <a:pt x="441021" y="2499786"/>
                  <a:pt x="446164" y="2518265"/>
                </a:cubicBezTo>
                <a:lnTo>
                  <a:pt x="449808" y="2545007"/>
                </a:lnTo>
                <a:lnTo>
                  <a:pt x="445594" y="2571034"/>
                </a:lnTo>
                <a:cubicBezTo>
                  <a:pt x="433592" y="2612945"/>
                  <a:pt x="401015" y="2640950"/>
                  <a:pt x="372440" y="2668001"/>
                </a:cubicBezTo>
                <a:cubicBezTo>
                  <a:pt x="348055" y="2691054"/>
                  <a:pt x="334339" y="2716963"/>
                  <a:pt x="324050" y="2745348"/>
                </a:cubicBezTo>
                <a:lnTo>
                  <a:pt x="324050" y="2745352"/>
                </a:lnTo>
                <a:lnTo>
                  <a:pt x="317719" y="2770757"/>
                </a:lnTo>
                <a:lnTo>
                  <a:pt x="318129" y="2778006"/>
                </a:lnTo>
                <a:lnTo>
                  <a:pt x="317350" y="2782305"/>
                </a:lnTo>
                <a:lnTo>
                  <a:pt x="318550" y="2785440"/>
                </a:lnTo>
                <a:lnTo>
                  <a:pt x="318978" y="2793023"/>
                </a:lnTo>
                <a:lnTo>
                  <a:pt x="328628" y="2811780"/>
                </a:lnTo>
                <a:lnTo>
                  <a:pt x="328631" y="2811787"/>
                </a:lnTo>
                <a:lnTo>
                  <a:pt x="328632" y="2811787"/>
                </a:lnTo>
                <a:lnTo>
                  <a:pt x="328628" y="2811780"/>
                </a:lnTo>
                <a:lnTo>
                  <a:pt x="318550" y="2785440"/>
                </a:lnTo>
                <a:lnTo>
                  <a:pt x="318129" y="2778006"/>
                </a:lnTo>
                <a:lnTo>
                  <a:pt x="324050" y="2745352"/>
                </a:lnTo>
                <a:lnTo>
                  <a:pt x="324050" y="2745349"/>
                </a:lnTo>
                <a:cubicBezTo>
                  <a:pt x="334339" y="2716964"/>
                  <a:pt x="348055" y="2691055"/>
                  <a:pt x="372440" y="2668002"/>
                </a:cubicBezTo>
                <a:cubicBezTo>
                  <a:pt x="401015" y="2640951"/>
                  <a:pt x="433592" y="2612946"/>
                  <a:pt x="445594" y="2571035"/>
                </a:cubicBezTo>
                <a:cubicBezTo>
                  <a:pt x="448166" y="2561986"/>
                  <a:pt x="449642" y="2553556"/>
                  <a:pt x="449809" y="2545007"/>
                </a:cubicBezTo>
                <a:lnTo>
                  <a:pt x="449808" y="2545007"/>
                </a:lnTo>
                <a:lnTo>
                  <a:pt x="449809" y="2545006"/>
                </a:lnTo>
                <a:cubicBezTo>
                  <a:pt x="449975" y="2536458"/>
                  <a:pt x="448832" y="2527790"/>
                  <a:pt x="446164" y="2518264"/>
                </a:cubicBezTo>
                <a:cubicBezTo>
                  <a:pt x="443593" y="2509024"/>
                  <a:pt x="441212" y="2499773"/>
                  <a:pt x="439584" y="2490551"/>
                </a:cubicBezTo>
                <a:lnTo>
                  <a:pt x="437521" y="2463018"/>
                </a:lnTo>
                <a:lnTo>
                  <a:pt x="443352" y="2435913"/>
                </a:lnTo>
                <a:cubicBezTo>
                  <a:pt x="446987" y="2426977"/>
                  <a:pt x="452500" y="2418155"/>
                  <a:pt x="460453" y="2409486"/>
                </a:cubicBezTo>
                <a:cubicBezTo>
                  <a:pt x="477980" y="2390435"/>
                  <a:pt x="489220" y="2364716"/>
                  <a:pt x="484838" y="2334045"/>
                </a:cubicBezTo>
                <a:cubicBezTo>
                  <a:pt x="479314" y="2295754"/>
                  <a:pt x="493220" y="2260891"/>
                  <a:pt x="513795" y="2228315"/>
                </a:cubicBezTo>
                <a:cubicBezTo>
                  <a:pt x="521225" y="2216693"/>
                  <a:pt x="525415" y="2202405"/>
                  <a:pt x="529035" y="2188880"/>
                </a:cubicBezTo>
                <a:cubicBezTo>
                  <a:pt x="537418" y="2157637"/>
                  <a:pt x="544848" y="2126202"/>
                  <a:pt x="551706" y="2094579"/>
                </a:cubicBezTo>
                <a:cubicBezTo>
                  <a:pt x="557420" y="2068670"/>
                  <a:pt x="561612" y="2042571"/>
                  <a:pt x="566565" y="2016470"/>
                </a:cubicBezTo>
                <a:cubicBezTo>
                  <a:pt x="571899" y="1987895"/>
                  <a:pt x="584283" y="1965225"/>
                  <a:pt x="613048" y="1953414"/>
                </a:cubicBezTo>
                <a:cubicBezTo>
                  <a:pt x="622192" y="1949604"/>
                  <a:pt x="629433" y="1940460"/>
                  <a:pt x="637053" y="1933220"/>
                </a:cubicBezTo>
                <a:cubicBezTo>
                  <a:pt x="642577" y="1928077"/>
                  <a:pt x="646769" y="1921217"/>
                  <a:pt x="652483" y="1916455"/>
                </a:cubicBezTo>
                <a:cubicBezTo>
                  <a:pt x="682584" y="1891498"/>
                  <a:pt x="712873" y="1866923"/>
                  <a:pt x="742974" y="1842159"/>
                </a:cubicBezTo>
                <a:cubicBezTo>
                  <a:pt x="745832" y="1839680"/>
                  <a:pt x="749261" y="1837014"/>
                  <a:pt x="750595" y="1833776"/>
                </a:cubicBezTo>
                <a:cubicBezTo>
                  <a:pt x="764501" y="1800247"/>
                  <a:pt x="777645" y="1766336"/>
                  <a:pt x="792316" y="1733189"/>
                </a:cubicBezTo>
                <a:cubicBezTo>
                  <a:pt x="798030" y="1720424"/>
                  <a:pt x="805078" y="1707280"/>
                  <a:pt x="814985" y="1697754"/>
                </a:cubicBezTo>
                <a:cubicBezTo>
                  <a:pt x="837465" y="1676037"/>
                  <a:pt x="861850" y="1656224"/>
                  <a:pt x="871566" y="1624981"/>
                </a:cubicBezTo>
                <a:cubicBezTo>
                  <a:pt x="874423" y="1615837"/>
                  <a:pt x="875948" y="1604979"/>
                  <a:pt x="873471" y="1596214"/>
                </a:cubicBezTo>
                <a:close/>
                <a:moveTo>
                  <a:pt x="820975" y="1453958"/>
                </a:moveTo>
                <a:lnTo>
                  <a:pt x="826772" y="1459073"/>
                </a:lnTo>
                <a:lnTo>
                  <a:pt x="835990" y="1481572"/>
                </a:lnTo>
                <a:lnTo>
                  <a:pt x="826773" y="1459074"/>
                </a:lnTo>
                <a:lnTo>
                  <a:pt x="826772" y="1459073"/>
                </a:lnTo>
                <a:lnTo>
                  <a:pt x="826772" y="1459073"/>
                </a:lnTo>
                <a:close/>
                <a:moveTo>
                  <a:pt x="807579" y="1268758"/>
                </a:moveTo>
                <a:lnTo>
                  <a:pt x="802412" y="1286069"/>
                </a:lnTo>
                <a:cubicBezTo>
                  <a:pt x="787838" y="1306930"/>
                  <a:pt x="781599" y="1328552"/>
                  <a:pt x="780074" y="1350627"/>
                </a:cubicBezTo>
                <a:lnTo>
                  <a:pt x="785669" y="1413840"/>
                </a:lnTo>
                <a:lnTo>
                  <a:pt x="780075" y="1350628"/>
                </a:lnTo>
                <a:cubicBezTo>
                  <a:pt x="781599" y="1328553"/>
                  <a:pt x="787839" y="1306930"/>
                  <a:pt x="802412" y="1286070"/>
                </a:cubicBezTo>
                <a:cubicBezTo>
                  <a:pt x="805555" y="1281689"/>
                  <a:pt x="807127" y="1275402"/>
                  <a:pt x="807579" y="1268758"/>
                </a:cubicBezTo>
                <a:close/>
                <a:moveTo>
                  <a:pt x="865850" y="773035"/>
                </a:moveTo>
                <a:lnTo>
                  <a:pt x="857850" y="854379"/>
                </a:lnTo>
                <a:cubicBezTo>
                  <a:pt x="855564" y="878956"/>
                  <a:pt x="854802" y="903722"/>
                  <a:pt x="826796" y="915343"/>
                </a:cubicBezTo>
                <a:cubicBezTo>
                  <a:pt x="822414" y="917059"/>
                  <a:pt x="819176" y="922773"/>
                  <a:pt x="816318" y="927155"/>
                </a:cubicBezTo>
                <a:cubicBezTo>
                  <a:pt x="772310" y="994785"/>
                  <a:pt x="773454" y="1030980"/>
                  <a:pt x="819938" y="1097087"/>
                </a:cubicBezTo>
                <a:cubicBezTo>
                  <a:pt x="824700" y="1103945"/>
                  <a:pt x="828130" y="1118613"/>
                  <a:pt x="824320" y="1123185"/>
                </a:cubicBezTo>
                <a:cubicBezTo>
                  <a:pt x="808508" y="1142617"/>
                  <a:pt x="801460" y="1162954"/>
                  <a:pt x="799602" y="1184029"/>
                </a:cubicBezTo>
                <a:cubicBezTo>
                  <a:pt x="801460" y="1162954"/>
                  <a:pt x="808509" y="1142618"/>
                  <a:pt x="824321" y="1123186"/>
                </a:cubicBezTo>
                <a:cubicBezTo>
                  <a:pt x="828131" y="1118614"/>
                  <a:pt x="824701" y="1103946"/>
                  <a:pt x="819939" y="1097088"/>
                </a:cubicBezTo>
                <a:cubicBezTo>
                  <a:pt x="773455" y="1030981"/>
                  <a:pt x="772311" y="994786"/>
                  <a:pt x="816319" y="927156"/>
                </a:cubicBezTo>
                <a:cubicBezTo>
                  <a:pt x="819177" y="922774"/>
                  <a:pt x="822415" y="917060"/>
                  <a:pt x="826797" y="915344"/>
                </a:cubicBezTo>
                <a:cubicBezTo>
                  <a:pt x="854802" y="903723"/>
                  <a:pt x="855564" y="878957"/>
                  <a:pt x="857850" y="854380"/>
                </a:cubicBezTo>
                <a:cubicBezTo>
                  <a:pt x="860326" y="827330"/>
                  <a:pt x="863564" y="800277"/>
                  <a:pt x="865850" y="773036"/>
                </a:cubicBezTo>
                <a:close/>
                <a:moveTo>
                  <a:pt x="810449" y="517851"/>
                </a:moveTo>
                <a:lnTo>
                  <a:pt x="819366" y="556047"/>
                </a:lnTo>
                <a:cubicBezTo>
                  <a:pt x="821462" y="564048"/>
                  <a:pt x="826986" y="572622"/>
                  <a:pt x="825844" y="580050"/>
                </a:cubicBezTo>
                <a:cubicBezTo>
                  <a:pt x="822510" y="601578"/>
                  <a:pt x="824939" y="622201"/>
                  <a:pt x="829225" y="642537"/>
                </a:cubicBezTo>
                <a:lnTo>
                  <a:pt x="841749" y="694928"/>
                </a:lnTo>
                <a:lnTo>
                  <a:pt x="829226" y="642538"/>
                </a:lnTo>
                <a:cubicBezTo>
                  <a:pt x="824940" y="622201"/>
                  <a:pt x="822511" y="601579"/>
                  <a:pt x="825845" y="580051"/>
                </a:cubicBezTo>
                <a:cubicBezTo>
                  <a:pt x="826987" y="572623"/>
                  <a:pt x="821463" y="564049"/>
                  <a:pt x="819367" y="556048"/>
                </a:cubicBezTo>
                <a:close/>
                <a:moveTo>
                  <a:pt x="797154" y="298169"/>
                </a:moveTo>
                <a:lnTo>
                  <a:pt x="811936" y="313533"/>
                </a:lnTo>
                <a:cubicBezTo>
                  <a:pt x="816128" y="316389"/>
                  <a:pt x="813842" y="330298"/>
                  <a:pt x="812508" y="338870"/>
                </a:cubicBezTo>
                <a:cubicBezTo>
                  <a:pt x="809650" y="357921"/>
                  <a:pt x="802412" y="376781"/>
                  <a:pt x="802602" y="395640"/>
                </a:cubicBezTo>
                <a:lnTo>
                  <a:pt x="806412" y="367328"/>
                </a:lnTo>
                <a:cubicBezTo>
                  <a:pt x="808555" y="357874"/>
                  <a:pt x="811080" y="348396"/>
                  <a:pt x="812509" y="338871"/>
                </a:cubicBezTo>
                <a:cubicBezTo>
                  <a:pt x="813843" y="330299"/>
                  <a:pt x="816129" y="316390"/>
                  <a:pt x="811937" y="313534"/>
                </a:cubicBezTo>
                <a:close/>
                <a:moveTo>
                  <a:pt x="789609" y="281568"/>
                </a:moveTo>
                <a:lnTo>
                  <a:pt x="794503" y="295415"/>
                </a:lnTo>
                <a:lnTo>
                  <a:pt x="794504" y="295415"/>
                </a:lnTo>
                <a:close/>
                <a:moveTo>
                  <a:pt x="802929" y="24486"/>
                </a:moveTo>
                <a:lnTo>
                  <a:pt x="805191" y="74129"/>
                </a:lnTo>
                <a:cubicBezTo>
                  <a:pt x="803807" y="100174"/>
                  <a:pt x="799302" y="125876"/>
                  <a:pt x="795072" y="151569"/>
                </a:cubicBezTo>
                <a:lnTo>
                  <a:pt x="794873" y="153388"/>
                </a:lnTo>
                <a:lnTo>
                  <a:pt x="791059" y="177271"/>
                </a:lnTo>
                <a:lnTo>
                  <a:pt x="786600" y="228944"/>
                </a:lnTo>
                <a:lnTo>
                  <a:pt x="786600" y="228948"/>
                </a:lnTo>
                <a:lnTo>
                  <a:pt x="786600" y="228949"/>
                </a:lnTo>
                <a:lnTo>
                  <a:pt x="786600" y="228944"/>
                </a:lnTo>
                <a:lnTo>
                  <a:pt x="794873" y="153388"/>
                </a:lnTo>
                <a:lnTo>
                  <a:pt x="799269" y="125861"/>
                </a:lnTo>
                <a:cubicBezTo>
                  <a:pt x="801959" y="108703"/>
                  <a:pt x="804269" y="91492"/>
                  <a:pt x="805192" y="74129"/>
                </a:cubicBezTo>
                <a:close/>
                <a:moveTo>
                  <a:pt x="341402" y="0"/>
                </a:moveTo>
                <a:lnTo>
                  <a:pt x="805510" y="0"/>
                </a:lnTo>
                <a:lnTo>
                  <a:pt x="802792" y="21486"/>
                </a:lnTo>
                <a:lnTo>
                  <a:pt x="805510" y="1"/>
                </a:ln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1"/>
                </a:lnTo>
                <a:lnTo>
                  <a:pt x="312449" y="6858001"/>
                </a:lnTo>
                <a:lnTo>
                  <a:pt x="306286" y="6812064"/>
                </a:lnTo>
                <a:lnTo>
                  <a:pt x="311060" y="6776800"/>
                </a:lnTo>
                <a:cubicBezTo>
                  <a:pt x="314156" y="6765164"/>
                  <a:pt x="318906" y="6753698"/>
                  <a:pt x="325764" y="6742553"/>
                </a:cubicBezTo>
                <a:cubicBezTo>
                  <a:pt x="334052" y="6729219"/>
                  <a:pt x="339196" y="6716169"/>
                  <a:pt x="339600" y="6702977"/>
                </a:cubicBezTo>
                <a:lnTo>
                  <a:pt x="339600" y="6702976"/>
                </a:lnTo>
                <a:lnTo>
                  <a:pt x="339600" y="6702976"/>
                </a:lnTo>
                <a:cubicBezTo>
                  <a:pt x="340005" y="6689783"/>
                  <a:pt x="335671" y="6676448"/>
                  <a:pt x="325002" y="6662541"/>
                </a:cubicBezTo>
                <a:cubicBezTo>
                  <a:pt x="321335" y="6657826"/>
                  <a:pt x="319038" y="6651967"/>
                  <a:pt x="317919" y="6645552"/>
                </a:cubicBezTo>
                <a:lnTo>
                  <a:pt x="317907" y="6625225"/>
                </a:lnTo>
                <a:lnTo>
                  <a:pt x="334529" y="6588626"/>
                </a:lnTo>
                <a:cubicBezTo>
                  <a:pt x="340625" y="6582147"/>
                  <a:pt x="346721" y="6575479"/>
                  <a:pt x="357008" y="6564621"/>
                </a:cubicBezTo>
                <a:lnTo>
                  <a:pt x="357008" y="6564620"/>
                </a:lnTo>
                <a:lnTo>
                  <a:pt x="334529" y="6588625"/>
                </a:lnTo>
                <a:cubicBezTo>
                  <a:pt x="326052" y="6597578"/>
                  <a:pt x="320003" y="6611342"/>
                  <a:pt x="317907" y="6625224"/>
                </a:cubicBezTo>
                <a:lnTo>
                  <a:pt x="317907" y="6625225"/>
                </a:lnTo>
                <a:lnTo>
                  <a:pt x="317907" y="6625225"/>
                </a:lnTo>
                <a:cubicBezTo>
                  <a:pt x="315811" y="6639108"/>
                  <a:pt x="317668" y="6653111"/>
                  <a:pt x="325002" y="6662542"/>
                </a:cubicBezTo>
                <a:cubicBezTo>
                  <a:pt x="330337" y="6669496"/>
                  <a:pt x="334087" y="6676306"/>
                  <a:pt x="336454" y="6683027"/>
                </a:cubicBezTo>
                <a:lnTo>
                  <a:pt x="339600" y="6702976"/>
                </a:lnTo>
                <a:lnTo>
                  <a:pt x="325764" y="6742552"/>
                </a:lnTo>
                <a:cubicBezTo>
                  <a:pt x="312048" y="6764841"/>
                  <a:pt x="306762" y="6788417"/>
                  <a:pt x="306286" y="6812063"/>
                </a:cubicBezTo>
                <a:lnTo>
                  <a:pt x="306286" y="6812064"/>
                </a:lnTo>
                <a:lnTo>
                  <a:pt x="306286" y="6812064"/>
                </a:lnTo>
                <a:lnTo>
                  <a:pt x="312449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39625" y="3309437"/>
                  <a:pt x="31623" y="3297434"/>
                  <a:pt x="23432" y="3293244"/>
                </a:cubicBezTo>
                <a:cubicBezTo>
                  <a:pt x="5144" y="3283908"/>
                  <a:pt x="1904" y="3271145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48" name="Freeform: Shape 41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FBA76-09B4-C10C-BDB9-40766599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896533"/>
            <a:ext cx="6095998" cy="4080934"/>
          </a:xfrm>
        </p:spPr>
        <p:txBody>
          <a:bodyPr>
            <a:normAutofit/>
          </a:bodyPr>
          <a:lstStyle/>
          <a:p>
            <a:r>
              <a:rPr lang="en-JP" dirty="0"/>
              <a:t>Local favourite: </a:t>
            </a:r>
            <a:br>
              <a:rPr lang="en-JP" dirty="0"/>
            </a:br>
            <a:r>
              <a:rPr lang="en-JP" dirty="0"/>
              <a:t>Air tickets before and after COVID</a:t>
            </a:r>
            <a:br>
              <a:rPr lang="en-JP" dirty="0"/>
            </a:br>
            <a:endParaRPr lang="en-JP" dirty="0"/>
          </a:p>
          <a:p>
            <a:r>
              <a:rPr lang="en-JP" dirty="0"/>
              <a:t>Pursued several sources like </a:t>
            </a:r>
            <a:r>
              <a:rPr lang="en-US" b="0" i="0" dirty="0">
                <a:effectLst/>
                <a:latin typeface="Google Sans"/>
              </a:rPr>
              <a:t>Amadeus, Trip.com, Booking.com, Singapore Airlines, Agoda, Expedia etc.</a:t>
            </a:r>
            <a:br>
              <a:rPr lang="en-US" b="0" i="0" dirty="0">
                <a:effectLst/>
                <a:latin typeface="Google Sans"/>
              </a:rPr>
            </a:br>
            <a:endParaRPr lang="en-US" b="0" i="0" dirty="0">
              <a:effectLst/>
              <a:latin typeface="Google Sans"/>
            </a:endParaRPr>
          </a:p>
          <a:p>
            <a:r>
              <a:rPr lang="en-US" dirty="0">
                <a:latin typeface="Google Sans"/>
              </a:rPr>
              <a:t>None provided historical prices, only booking of flight and lodging</a:t>
            </a:r>
            <a:endParaRPr lang="en-JP" dirty="0"/>
          </a:p>
        </p:txBody>
      </p:sp>
      <p:sp>
        <p:nvSpPr>
          <p:cNvPr id="49" name="Freeform: Shape 43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red rectangular stamp with text&#10;&#10;Description automatically generated">
            <a:extLst>
              <a:ext uri="{FF2B5EF4-FFF2-40B4-BE49-F238E27FC236}">
                <a16:creationId xmlns:a16="http://schemas.microsoft.com/office/drawing/2014/main" id="{5476B044-C492-40D1-C5A4-A8F8C0616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86925">
            <a:off x="4368801" y="1945110"/>
            <a:ext cx="6502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0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88E457-5BEF-18E2-B665-69F9E9080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85E7B9E-DBF2-908D-F714-D0DF7614F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946" y="2345440"/>
            <a:ext cx="3769480" cy="1782341"/>
          </a:xfrm>
        </p:spPr>
        <p:txBody>
          <a:bodyPr>
            <a:normAutofit fontScale="90000"/>
          </a:bodyPr>
          <a:lstStyle/>
          <a:p>
            <a:r>
              <a:rPr lang="en-JP" dirty="0"/>
              <a:t>Did </a:t>
            </a:r>
            <a:r>
              <a:rPr lang="en-JP" dirty="0">
                <a:highlight>
                  <a:srgbClr val="FF0000"/>
                </a:highlight>
              </a:rPr>
              <a:t>COVID19</a:t>
            </a:r>
            <a:r>
              <a:rPr lang="en-JP" dirty="0"/>
              <a:t> affect resale prices?</a:t>
            </a:r>
            <a:endParaRPr lang="en-JP" dirty="0">
              <a:highlight>
                <a:srgbClr val="C0C0C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4AF133-00AF-AC25-A8F4-14B20899E8CF}"/>
              </a:ext>
            </a:extLst>
          </p:cNvPr>
          <p:cNvSpPr/>
          <p:nvPr/>
        </p:nvSpPr>
        <p:spPr>
          <a:xfrm>
            <a:off x="399282" y="272374"/>
            <a:ext cx="7334655" cy="6300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8" name="Picture 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710DD5F-9D07-882D-583C-8479E0E11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57" y="563099"/>
            <a:ext cx="6881303" cy="5738400"/>
          </a:xfrm>
          <a:prstGeom prst="rect">
            <a:avLst/>
          </a:prstGeom>
        </p:spPr>
      </p:pic>
      <p:sp>
        <p:nvSpPr>
          <p:cNvPr id="16" name="Triangle 9">
            <a:extLst>
              <a:ext uri="{FF2B5EF4-FFF2-40B4-BE49-F238E27FC236}">
                <a16:creationId xmlns:a16="http://schemas.microsoft.com/office/drawing/2014/main" id="{E9035F11-D4B1-F2CF-F434-E06726DCE34C}"/>
              </a:ext>
            </a:extLst>
          </p:cNvPr>
          <p:cNvSpPr/>
          <p:nvPr/>
        </p:nvSpPr>
        <p:spPr>
          <a:xfrm>
            <a:off x="544251" y="5766283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7" name="Triangle 9">
            <a:extLst>
              <a:ext uri="{FF2B5EF4-FFF2-40B4-BE49-F238E27FC236}">
                <a16:creationId xmlns:a16="http://schemas.microsoft.com/office/drawing/2014/main" id="{05ED75A8-B0F8-C803-5A15-C3FB046143E9}"/>
              </a:ext>
            </a:extLst>
          </p:cNvPr>
          <p:cNvSpPr/>
          <p:nvPr/>
        </p:nvSpPr>
        <p:spPr>
          <a:xfrm rot="10800000">
            <a:off x="7008933" y="471907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29775-1E4B-9AA0-3B50-98F8561F80EC}"/>
              </a:ext>
            </a:extLst>
          </p:cNvPr>
          <p:cNvSpPr/>
          <p:nvPr/>
        </p:nvSpPr>
        <p:spPr>
          <a:xfrm>
            <a:off x="817017" y="946329"/>
            <a:ext cx="6481677" cy="3883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sz="1200" dirty="0"/>
              <a:t>Monthly Average HDB Resale Prices (Jan 2017-Dec 2019) for whole of Singapore (Pre COVID19)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42A66E-E6BF-9B21-7370-D63739E1C118}"/>
              </a:ext>
            </a:extLst>
          </p:cNvPr>
          <p:cNvSpPr txBox="1">
            <a:spLocks/>
          </p:cNvSpPr>
          <p:nvPr/>
        </p:nvSpPr>
        <p:spPr>
          <a:xfrm>
            <a:off x="8238946" y="563099"/>
            <a:ext cx="3769480" cy="17823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dirty="0"/>
              <a:t>You may be wondering …</a:t>
            </a:r>
            <a:endParaRPr lang="en-JP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21036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FC53F3-9451-A2D6-8854-6B81EF612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BC52354-ACD2-9DC4-16A0-6DBB3D987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779" y="1183341"/>
            <a:ext cx="3870542" cy="5002306"/>
          </a:xfrm>
        </p:spPr>
        <p:txBody>
          <a:bodyPr>
            <a:normAutofit/>
          </a:bodyPr>
          <a:lstStyle/>
          <a:p>
            <a:r>
              <a:rPr lang="en-JP" dirty="0"/>
              <a:t>Is it </a:t>
            </a:r>
            <a:r>
              <a:rPr lang="en-JP" dirty="0">
                <a:highlight>
                  <a:srgbClr val="FF0000"/>
                </a:highlight>
              </a:rPr>
              <a:t>possible</a:t>
            </a:r>
            <a:r>
              <a:rPr lang="en-JP" dirty="0"/>
              <a:t> to find out?</a:t>
            </a:r>
            <a:br>
              <a:rPr lang="en-JP" dirty="0"/>
            </a:br>
            <a:br>
              <a:rPr lang="en-JP" dirty="0"/>
            </a:br>
            <a:r>
              <a:rPr lang="en-JP" dirty="0"/>
              <a:t>Does </a:t>
            </a:r>
            <a:r>
              <a:rPr lang="en-JP" dirty="0">
                <a:highlight>
                  <a:srgbClr val="FF0000"/>
                </a:highlight>
              </a:rPr>
              <a:t>anyone</a:t>
            </a:r>
            <a:r>
              <a:rPr lang="en-JP" dirty="0"/>
              <a:t> know?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38FC11-1B14-AD1A-7045-67E99AA11E1E}"/>
              </a:ext>
            </a:extLst>
          </p:cNvPr>
          <p:cNvSpPr/>
          <p:nvPr/>
        </p:nvSpPr>
        <p:spPr>
          <a:xfrm>
            <a:off x="399282" y="272374"/>
            <a:ext cx="7334655" cy="6300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3" name="Picture 2" descr="A graph of a graph showing the price of a company&#10;&#10;Description automatically generated with medium confidence">
            <a:extLst>
              <a:ext uri="{FF2B5EF4-FFF2-40B4-BE49-F238E27FC236}">
                <a16:creationId xmlns:a16="http://schemas.microsoft.com/office/drawing/2014/main" id="{CF1F83F7-6638-775F-8CDB-FC151731F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88" y="530763"/>
            <a:ext cx="6901641" cy="5783222"/>
          </a:xfrm>
          <a:prstGeom prst="rect">
            <a:avLst/>
          </a:prstGeom>
        </p:spPr>
      </p:pic>
      <p:sp>
        <p:nvSpPr>
          <p:cNvPr id="13" name="Triangle 9">
            <a:extLst>
              <a:ext uri="{FF2B5EF4-FFF2-40B4-BE49-F238E27FC236}">
                <a16:creationId xmlns:a16="http://schemas.microsoft.com/office/drawing/2014/main" id="{B5531AB6-CA00-A21C-5C8C-A74293C82B5A}"/>
              </a:ext>
            </a:extLst>
          </p:cNvPr>
          <p:cNvSpPr/>
          <p:nvPr/>
        </p:nvSpPr>
        <p:spPr>
          <a:xfrm>
            <a:off x="544251" y="5766283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4" name="Triangle 9">
            <a:extLst>
              <a:ext uri="{FF2B5EF4-FFF2-40B4-BE49-F238E27FC236}">
                <a16:creationId xmlns:a16="http://schemas.microsoft.com/office/drawing/2014/main" id="{A17C52B7-684B-D2C5-78C5-B31BB68B36F1}"/>
              </a:ext>
            </a:extLst>
          </p:cNvPr>
          <p:cNvSpPr/>
          <p:nvPr/>
        </p:nvSpPr>
        <p:spPr>
          <a:xfrm rot="10800000">
            <a:off x="7008933" y="471907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780968-E970-58A2-8926-C2427F23D800}"/>
              </a:ext>
            </a:extLst>
          </p:cNvPr>
          <p:cNvSpPr/>
          <p:nvPr/>
        </p:nvSpPr>
        <p:spPr>
          <a:xfrm>
            <a:off x="834012" y="832603"/>
            <a:ext cx="6481677" cy="3883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sz="1200" dirty="0"/>
              <a:t>Monthly Average HDB Resale Prices (Jan 2017- Dec 2022) for whole of Singapore (COVID19 incl.)</a:t>
            </a:r>
          </a:p>
        </p:txBody>
      </p:sp>
    </p:spTree>
    <p:extLst>
      <p:ext uri="{BB962C8B-B14F-4D97-AF65-F5344CB8AC3E}">
        <p14:creationId xmlns:p14="http://schemas.microsoft.com/office/powerpoint/2010/main" val="1985587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356F92-7245-A45D-18B8-9E1618BB7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temperature&#10;&#10;Description automatically generated">
            <a:extLst>
              <a:ext uri="{FF2B5EF4-FFF2-40B4-BE49-F238E27FC236}">
                <a16:creationId xmlns:a16="http://schemas.microsoft.com/office/drawing/2014/main" id="{DDF10761-B77E-F500-8F40-E1D3C3320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2" y="159460"/>
            <a:ext cx="7827309" cy="6451337"/>
          </a:xfrm>
          <a:prstGeom prst="rect">
            <a:avLst/>
          </a:prstGeom>
        </p:spPr>
      </p:pic>
      <p:pic>
        <p:nvPicPr>
          <p:cNvPr id="7" name="Picture 6" descr="A map with green circles&#10;&#10;Description automatically generated">
            <a:extLst>
              <a:ext uri="{FF2B5EF4-FFF2-40B4-BE49-F238E27FC236}">
                <a16:creationId xmlns:a16="http://schemas.microsoft.com/office/drawing/2014/main" id="{ED6B72CE-ECB9-E11D-8EEB-4F682E0C4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3740" y="3048000"/>
            <a:ext cx="3788148" cy="356279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E32604A-DC18-4AEA-C9FB-7CD8879D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1900" y="605569"/>
            <a:ext cx="3631828" cy="2442431"/>
          </a:xfrm>
        </p:spPr>
        <p:txBody>
          <a:bodyPr>
            <a:normAutofit/>
          </a:bodyPr>
          <a:lstStyle/>
          <a:p>
            <a:r>
              <a:rPr lang="en-JP" sz="4200" dirty="0"/>
              <a:t>Only the </a:t>
            </a:r>
            <a:r>
              <a:rPr lang="en-JP" sz="4200" dirty="0">
                <a:highlight>
                  <a:srgbClr val="FF0000"/>
                </a:highlight>
              </a:rPr>
              <a:t>hottest</a:t>
            </a:r>
            <a:r>
              <a:rPr lang="en-JP" sz="4200" dirty="0"/>
              <a:t> readings…</a:t>
            </a:r>
          </a:p>
        </p:txBody>
      </p:sp>
    </p:spTree>
    <p:extLst>
      <p:ext uri="{BB962C8B-B14F-4D97-AF65-F5344CB8AC3E}">
        <p14:creationId xmlns:p14="http://schemas.microsoft.com/office/powerpoint/2010/main" val="1933445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11B977-CAC6-F1E5-01DD-329441C6B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software technical challenge&#10;&#10;Description automatically generated with medium confidence">
            <a:extLst>
              <a:ext uri="{FF2B5EF4-FFF2-40B4-BE49-F238E27FC236}">
                <a16:creationId xmlns:a16="http://schemas.microsoft.com/office/drawing/2014/main" id="{9602834D-6E48-3EA5-2FAE-0BE0D15B0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54" y="0"/>
            <a:ext cx="9963846" cy="6858000"/>
          </a:xfrm>
        </p:spPr>
      </p:pic>
      <p:pic>
        <p:nvPicPr>
          <p:cNvPr id="9" name="Picture 8" descr="A cartoon of a child with a puzzle piece&#10;&#10;Description automatically generated">
            <a:extLst>
              <a:ext uri="{FF2B5EF4-FFF2-40B4-BE49-F238E27FC236}">
                <a16:creationId xmlns:a16="http://schemas.microsoft.com/office/drawing/2014/main" id="{8113D75B-22C3-B84A-3DBF-67C6C1A56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79800"/>
            <a:ext cx="3378200" cy="3378200"/>
          </a:xfrm>
          <a:prstGeom prst="rect">
            <a:avLst/>
          </a:prstGeom>
        </p:spPr>
      </p:pic>
      <p:pic>
        <p:nvPicPr>
          <p:cNvPr id="11" name="Picture 10" descr="A light bulb from a rope&#10;&#10;Description automatically generated">
            <a:extLst>
              <a:ext uri="{FF2B5EF4-FFF2-40B4-BE49-F238E27FC236}">
                <a16:creationId xmlns:a16="http://schemas.microsoft.com/office/drawing/2014/main" id="{B34CB155-ED4A-AD3C-38E1-569962439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23" y="0"/>
            <a:ext cx="3378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84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A0AF2-5149-50BF-5E96-6250F045C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09ECF-43D6-C106-1006-1064DDA2F6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rcRect/>
          <a:stretch/>
        </p:blipFill>
        <p:spPr>
          <a:xfrm>
            <a:off x="150016" y="160421"/>
            <a:ext cx="11891967" cy="653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4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41964-42C1-106E-FDC4-DA15A54D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529" y="2797175"/>
            <a:ext cx="2554941" cy="1263649"/>
          </a:xfrm>
        </p:spPr>
        <p:txBody>
          <a:bodyPr>
            <a:normAutofit/>
          </a:bodyPr>
          <a:lstStyle/>
          <a:p>
            <a:r>
              <a:rPr lang="en-JP" sz="4800" dirty="0"/>
              <a:t>The </a:t>
            </a:r>
            <a:r>
              <a:rPr lang="en-JP" sz="4800" dirty="0">
                <a:highlight>
                  <a:srgbClr val="FF0000"/>
                </a:highlight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51938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9C166E-B0D1-7873-FFF5-4FE6A2F8A26B}"/>
              </a:ext>
            </a:extLst>
          </p:cNvPr>
          <p:cNvSpPr txBox="1">
            <a:spLocks/>
          </p:cNvSpPr>
          <p:nvPr/>
        </p:nvSpPr>
        <p:spPr>
          <a:xfrm>
            <a:off x="761999" y="168276"/>
            <a:ext cx="6095998" cy="180657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Further brainstorming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93902B-E4D3-28B1-E1C3-3FA8053FC446}"/>
              </a:ext>
            </a:extLst>
          </p:cNvPr>
          <p:cNvSpPr txBox="1">
            <a:spLocks/>
          </p:cNvSpPr>
          <p:nvPr/>
        </p:nvSpPr>
        <p:spPr>
          <a:xfrm>
            <a:off x="761999" y="2235199"/>
            <a:ext cx="6095998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Another local favourite: </a:t>
            </a:r>
            <a:br>
              <a:rPr lang="en-US"/>
            </a:br>
            <a:r>
              <a:rPr lang="en-US"/>
              <a:t>Resale HDB</a:t>
            </a:r>
            <a:br>
              <a:rPr lang="en-US"/>
            </a:br>
            <a:endParaRPr lang="en-US"/>
          </a:p>
          <a:p>
            <a:r>
              <a:rPr lang="en-US"/>
              <a:t>Decided on DATA.Gov.SG API/Data </a:t>
            </a:r>
            <a:br>
              <a:rPr lang="en-US"/>
            </a:br>
            <a:endParaRPr lang="en-US"/>
          </a:p>
          <a:p>
            <a:r>
              <a:rPr lang="en-US"/>
              <a:t>Comprehensive data and 100% Singapore context</a:t>
            </a:r>
            <a:endParaRPr lang="en-US" dirty="0"/>
          </a:p>
        </p:txBody>
      </p:sp>
      <p:pic>
        <p:nvPicPr>
          <p:cNvPr id="21" name="Picture 20" descr="A building with a red pillar&#10;&#10;Description automatically generated">
            <a:extLst>
              <a:ext uri="{FF2B5EF4-FFF2-40B4-BE49-F238E27FC236}">
                <a16:creationId xmlns:a16="http://schemas.microsoft.com/office/drawing/2014/main" id="{D114BCCF-1196-34D3-62D0-03A57E099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44" y="0"/>
            <a:ext cx="4679156" cy="6858000"/>
          </a:xfrm>
          <a:prstGeom prst="rect">
            <a:avLst/>
          </a:prstGeom>
        </p:spPr>
      </p:pic>
      <p:sp>
        <p:nvSpPr>
          <p:cNvPr id="28" name="Freeform: Shape 23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3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ea of buildings at twilight">
            <a:extLst>
              <a:ext uri="{FF2B5EF4-FFF2-40B4-BE49-F238E27FC236}">
                <a16:creationId xmlns:a16="http://schemas.microsoft.com/office/drawing/2014/main" id="{2D4D0B89-465A-BFB9-8A77-11664D0B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35" b="1199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65FE8-DFF4-3D89-5177-16D8B6610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en-JP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D0F24-9CCD-CE59-F012-56DCD267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231" y="3429000"/>
            <a:ext cx="4992689" cy="19240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JP" sz="3600" dirty="0"/>
              <a:t>To buy a flat at the coolest area in Singapore, at the best price</a:t>
            </a:r>
          </a:p>
        </p:txBody>
      </p:sp>
    </p:spTree>
    <p:extLst>
      <p:ext uri="{BB962C8B-B14F-4D97-AF65-F5344CB8AC3E}">
        <p14:creationId xmlns:p14="http://schemas.microsoft.com/office/powerpoint/2010/main" val="60648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859F7-BE34-67E2-BAFD-D50E6D7B9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en-JP" dirty="0"/>
              <a:t>Data needed for analysis</a:t>
            </a:r>
          </a:p>
        </p:txBody>
      </p:sp>
      <p:pic>
        <p:nvPicPr>
          <p:cNvPr id="15" name="Picture 14" descr="Manometer beer equipment">
            <a:extLst>
              <a:ext uri="{FF2B5EF4-FFF2-40B4-BE49-F238E27FC236}">
                <a16:creationId xmlns:a16="http://schemas.microsoft.com/office/drawing/2014/main" id="{3D55E2B9-5088-D6B5-7216-24B54383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11" r="6378" b="-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6EAD-63CB-5F72-C656-989E05D7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870353" cy="3167019"/>
          </a:xfrm>
        </p:spPr>
        <p:txBody>
          <a:bodyPr anchor="t">
            <a:normAutofit/>
          </a:bodyPr>
          <a:lstStyle/>
          <a:p>
            <a:r>
              <a:rPr lang="en-JP" dirty="0"/>
              <a:t>Air temperature</a:t>
            </a:r>
          </a:p>
          <a:p>
            <a:r>
              <a:rPr lang="en-JP" dirty="0"/>
              <a:t>Humidity</a:t>
            </a:r>
          </a:p>
          <a:p>
            <a:r>
              <a:rPr lang="en-JP" dirty="0"/>
              <a:t>Resale HDB transaction prices</a:t>
            </a:r>
          </a:p>
        </p:txBody>
      </p:sp>
    </p:spTree>
    <p:extLst>
      <p:ext uri="{BB962C8B-B14F-4D97-AF65-F5344CB8AC3E}">
        <p14:creationId xmlns:p14="http://schemas.microsoft.com/office/powerpoint/2010/main" val="3599055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BF492AD-ED0F-50C4-7DD0-2E0099B212E9}"/>
              </a:ext>
            </a:extLst>
          </p:cNvPr>
          <p:cNvGrpSpPr/>
          <p:nvPr/>
        </p:nvGrpSpPr>
        <p:grpSpPr>
          <a:xfrm>
            <a:off x="3561182" y="0"/>
            <a:ext cx="8630818" cy="6858000"/>
            <a:chOff x="3561182" y="0"/>
            <a:chExt cx="8630818" cy="6858000"/>
          </a:xfrm>
        </p:grpSpPr>
        <p:pic>
          <p:nvPicPr>
            <p:cNvPr id="14" name="Picture 13" descr="A diagram of steps and steps&#10;&#10;Description automatically generated">
              <a:extLst>
                <a:ext uri="{FF2B5EF4-FFF2-40B4-BE49-F238E27FC236}">
                  <a16:creationId xmlns:a16="http://schemas.microsoft.com/office/drawing/2014/main" id="{1B4C159B-0439-35EF-4ADA-0967DB4F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1182" y="0"/>
              <a:ext cx="8630818" cy="6858000"/>
            </a:xfrm>
            <a:prstGeom prst="rect">
              <a:avLst/>
            </a:prstGeom>
          </p:spPr>
        </p:pic>
        <p:pic>
          <p:nvPicPr>
            <p:cNvPr id="20" name="Picture 19" descr="A light bulb with blue text&#10;&#10;Description automatically generated">
              <a:extLst>
                <a:ext uri="{FF2B5EF4-FFF2-40B4-BE49-F238E27FC236}">
                  <a16:creationId xmlns:a16="http://schemas.microsoft.com/office/drawing/2014/main" id="{0A90A42D-3A7F-7C62-B497-739AE8EC6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5502" y="4805082"/>
              <a:ext cx="2404783" cy="19498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D20C38-AE56-2283-F2A1-A4A45574C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12" y="394448"/>
            <a:ext cx="2815533" cy="1685364"/>
          </a:xfrm>
        </p:spPr>
        <p:txBody>
          <a:bodyPr>
            <a:normAutofit fontScale="90000"/>
          </a:bodyPr>
          <a:lstStyle/>
          <a:p>
            <a:r>
              <a:rPr lang="en-JP" dirty="0"/>
              <a:t>Problem </a:t>
            </a:r>
            <a:br>
              <a:rPr lang="en-JP" dirty="0"/>
            </a:br>
            <a:r>
              <a:rPr lang="en-JP" dirty="0"/>
              <a:t>solving </a:t>
            </a:r>
            <a:br>
              <a:rPr lang="en-JP" dirty="0"/>
            </a:br>
            <a:r>
              <a:rPr lang="en-JP" dirty="0"/>
              <a:t>framework</a:t>
            </a:r>
          </a:p>
        </p:txBody>
      </p:sp>
      <p:pic>
        <p:nvPicPr>
          <p:cNvPr id="6" name="Content Placeholder 5" descr="A cartoon of a child with a puzzle piece&#10;&#10;Description automatically generated">
            <a:extLst>
              <a:ext uri="{FF2B5EF4-FFF2-40B4-BE49-F238E27FC236}">
                <a16:creationId xmlns:a16="http://schemas.microsoft.com/office/drawing/2014/main" id="{8022739C-0582-3F78-4FF8-20030CFC2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079812"/>
            <a:ext cx="4778188" cy="4778188"/>
          </a:xfrm>
        </p:spPr>
      </p:pic>
    </p:spTree>
    <p:extLst>
      <p:ext uri="{BB962C8B-B14F-4D97-AF65-F5344CB8AC3E}">
        <p14:creationId xmlns:p14="http://schemas.microsoft.com/office/powerpoint/2010/main" val="1540075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C050B147-6738-EFA8-2DAD-7C1D2DDC9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64566" y="189622"/>
            <a:ext cx="11862868" cy="6478755"/>
          </a:xfrm>
        </p:spPr>
      </p:pic>
    </p:spTree>
    <p:extLst>
      <p:ext uri="{BB962C8B-B14F-4D97-AF65-F5344CB8AC3E}">
        <p14:creationId xmlns:p14="http://schemas.microsoft.com/office/powerpoint/2010/main" val="99081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ata pipeline&#10;&#10;Description automatically generated">
            <a:extLst>
              <a:ext uri="{FF2B5EF4-FFF2-40B4-BE49-F238E27FC236}">
                <a16:creationId xmlns:a16="http://schemas.microsoft.com/office/drawing/2014/main" id="{1BDFC7CB-781B-9243-462A-B995C012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84794" y="195822"/>
            <a:ext cx="11822412" cy="646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9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B829-BA32-9EDD-95C9-8B6F1FF5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3" y="571455"/>
            <a:ext cx="3810000" cy="3805283"/>
          </a:xfrm>
        </p:spPr>
        <p:txBody>
          <a:bodyPr vert="horz" lIns="91440" tIns="45720" rIns="91440" bIns="45720" rtlCol="0" anchorCtr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Extract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50AAE58-AB40-B88D-3A1C-3D65E9CF1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2468097"/>
              </p:ext>
            </p:extLst>
          </p:nvPr>
        </p:nvGraphicFramePr>
        <p:xfrm>
          <a:off x="-500062" y="1514474"/>
          <a:ext cx="6858000" cy="534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F23748-DC0E-5BE1-73EC-2E708A4D7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726" y="1138236"/>
            <a:ext cx="6772274" cy="3048001"/>
          </a:xfrm>
        </p:spPr>
        <p:txBody>
          <a:bodyPr>
            <a:normAutofit/>
          </a:bodyPr>
          <a:lstStyle/>
          <a:p>
            <a:r>
              <a:rPr lang="en-JP" dirty="0"/>
              <a:t>NEA API</a:t>
            </a:r>
            <a:r>
              <a:rPr lang="en-US" dirty="0"/>
              <a:t> </a:t>
            </a:r>
            <a:br>
              <a:rPr lang="en-US" dirty="0"/>
            </a:br>
            <a:r>
              <a:rPr lang="en-US" sz="2000" dirty="0">
                <a:solidFill>
                  <a:srgbClr val="669900"/>
                </a:solidFill>
                <a:effectLst/>
              </a:rPr>
              <a:t>https://api.data.gov.sg/v1/environment/air-temperature</a:t>
            </a:r>
            <a:br>
              <a:rPr lang="en-US" sz="2000" dirty="0">
                <a:solidFill>
                  <a:srgbClr val="669900"/>
                </a:solidFill>
                <a:effectLst/>
              </a:rPr>
            </a:br>
            <a:r>
              <a:rPr lang="en-US" sz="2000" dirty="0">
                <a:solidFill>
                  <a:srgbClr val="669900"/>
                </a:solidFill>
                <a:effectLst/>
              </a:rPr>
              <a:t>https://api-open.data.gov.sg/v2/real-time/api/relative-humidity</a:t>
            </a:r>
            <a:br>
              <a:rPr lang="en-US" dirty="0"/>
            </a:br>
            <a:endParaRPr lang="en-JP" dirty="0"/>
          </a:p>
          <a:p>
            <a:r>
              <a:rPr lang="en-US" dirty="0"/>
              <a:t>HDB CSV</a:t>
            </a:r>
            <a:br>
              <a:rPr lang="en-US" dirty="0"/>
            </a:br>
            <a:r>
              <a:rPr lang="en-US" sz="2000" dirty="0">
                <a:solidFill>
                  <a:srgbClr val="00B050"/>
                </a:solidFill>
              </a:rPr>
              <a:t>https://api-production.data.gov.sg/v2/public/api/datasets</a:t>
            </a:r>
            <a:endParaRPr lang="en-JP" dirty="0">
              <a:solidFill>
                <a:srgbClr val="00B05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BA480D-E983-28F8-B917-C12BAF72187C}"/>
              </a:ext>
            </a:extLst>
          </p:cNvPr>
          <p:cNvGrpSpPr/>
          <p:nvPr/>
        </p:nvGrpSpPr>
        <p:grpSpPr>
          <a:xfrm>
            <a:off x="6096000" y="2662236"/>
            <a:ext cx="8034338" cy="4369816"/>
            <a:chOff x="6096000" y="2662236"/>
            <a:chExt cx="8034338" cy="436981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5EE8D7-3B75-98BE-BC8F-2C049ED129FE}"/>
                </a:ext>
              </a:extLst>
            </p:cNvPr>
            <p:cNvSpPr/>
            <p:nvPr/>
          </p:nvSpPr>
          <p:spPr>
            <a:xfrm>
              <a:off x="6096000" y="4093844"/>
              <a:ext cx="2892742" cy="64579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JP" sz="2800" b="1" dirty="0"/>
                <a:t>DATA</a:t>
              </a:r>
              <a:r>
                <a:rPr lang="en-JP" sz="2800" dirty="0"/>
                <a:t>.GOV.SG</a:t>
              </a:r>
            </a:p>
          </p:txBody>
        </p:sp>
        <p:pic>
          <p:nvPicPr>
            <p:cNvPr id="5" name="Picture 4" descr="A cloud and server with hexagons&#10;&#10;Description automatically generated">
              <a:extLst>
                <a:ext uri="{FF2B5EF4-FFF2-40B4-BE49-F238E27FC236}">
                  <a16:creationId xmlns:a16="http://schemas.microsoft.com/office/drawing/2014/main" id="{8D22ACDF-88F4-7FD7-AF73-146A17922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57938" y="2662236"/>
              <a:ext cx="7772400" cy="436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8820831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5139</TotalTime>
  <Words>376</Words>
  <Application>Microsoft Macintosh PowerPoint</Application>
  <PresentationFormat>Widescreen</PresentationFormat>
  <Paragraphs>54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Google Sans</vt:lpstr>
      <vt:lpstr>Aptos</vt:lpstr>
      <vt:lpstr>Arial</vt:lpstr>
      <vt:lpstr>Arial Nova Cond</vt:lpstr>
      <vt:lpstr>Impact</vt:lpstr>
      <vt:lpstr>TornVTI</vt:lpstr>
      <vt:lpstr>Generation SG JDE05 Interim Project</vt:lpstr>
      <vt:lpstr> Objective</vt:lpstr>
      <vt:lpstr>PowerPoint Presentation</vt:lpstr>
      <vt:lpstr>Problem Statement</vt:lpstr>
      <vt:lpstr>Data needed for analysis</vt:lpstr>
      <vt:lpstr>Problem  solving  framework</vt:lpstr>
      <vt:lpstr>PowerPoint Presentation</vt:lpstr>
      <vt:lpstr>PowerPoint Presentation</vt:lpstr>
      <vt:lpstr>Extract</vt:lpstr>
      <vt:lpstr>Transform</vt:lpstr>
      <vt:lpstr>Mapping HDB towns to weather stations</vt:lpstr>
      <vt:lpstr>Load</vt:lpstr>
      <vt:lpstr>Entity Relationship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Did COVID19 affect resale prices?</vt:lpstr>
      <vt:lpstr>Is it possible to find out?  Does anyone know?</vt:lpstr>
      <vt:lpstr>Only the hottest readings…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KF48788</dc:creator>
  <cp:lastModifiedBy>KF48788</cp:lastModifiedBy>
  <cp:revision>71</cp:revision>
  <cp:lastPrinted>2024-11-27T06:44:05Z</cp:lastPrinted>
  <dcterms:created xsi:type="dcterms:W3CDTF">2024-11-27T04:33:02Z</dcterms:created>
  <dcterms:modified xsi:type="dcterms:W3CDTF">2024-12-04T01:07:31Z</dcterms:modified>
</cp:coreProperties>
</file>